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71"/>
  </p:notesMasterIdLst>
  <p:handoutMasterIdLst>
    <p:handoutMasterId r:id="rId72"/>
  </p:handoutMasterIdLst>
  <p:sldIdLst>
    <p:sldId id="304" r:id="rId2"/>
    <p:sldId id="257" r:id="rId3"/>
    <p:sldId id="359" r:id="rId4"/>
    <p:sldId id="358" r:id="rId5"/>
    <p:sldId id="350" r:id="rId6"/>
    <p:sldId id="258" r:id="rId7"/>
    <p:sldId id="351" r:id="rId8"/>
    <p:sldId id="314" r:id="rId9"/>
    <p:sldId id="318" r:id="rId10"/>
    <p:sldId id="360" r:id="rId11"/>
    <p:sldId id="322" r:id="rId12"/>
    <p:sldId id="319" r:id="rId13"/>
    <p:sldId id="323" r:id="rId14"/>
    <p:sldId id="365" r:id="rId15"/>
    <p:sldId id="320" r:id="rId16"/>
    <p:sldId id="352" r:id="rId17"/>
    <p:sldId id="263" r:id="rId18"/>
    <p:sldId id="267" r:id="rId19"/>
    <p:sldId id="264" r:id="rId20"/>
    <p:sldId id="265" r:id="rId21"/>
    <p:sldId id="266" r:id="rId22"/>
    <p:sldId id="353" r:id="rId23"/>
    <p:sldId id="268" r:id="rId24"/>
    <p:sldId id="305" r:id="rId25"/>
    <p:sldId id="269" r:id="rId26"/>
    <p:sldId id="306" r:id="rId27"/>
    <p:sldId id="307" r:id="rId28"/>
    <p:sldId id="308" r:id="rId29"/>
    <p:sldId id="309" r:id="rId30"/>
    <p:sldId id="310" r:id="rId31"/>
    <p:sldId id="363" r:id="rId32"/>
    <p:sldId id="311" r:id="rId33"/>
    <p:sldId id="336" r:id="rId34"/>
    <p:sldId id="349" r:id="rId35"/>
    <p:sldId id="313" r:id="rId36"/>
    <p:sldId id="354" r:id="rId37"/>
    <p:sldId id="362" r:id="rId38"/>
    <p:sldId id="327" r:id="rId39"/>
    <p:sldId id="328" r:id="rId40"/>
    <p:sldId id="361" r:id="rId41"/>
    <p:sldId id="326" r:id="rId42"/>
    <p:sldId id="331" r:id="rId43"/>
    <p:sldId id="329" r:id="rId44"/>
    <p:sldId id="279" r:id="rId45"/>
    <p:sldId id="332" r:id="rId46"/>
    <p:sldId id="338" r:id="rId47"/>
    <p:sldId id="339" r:id="rId48"/>
    <p:sldId id="337" r:id="rId49"/>
    <p:sldId id="340" r:id="rId50"/>
    <p:sldId id="341" r:id="rId51"/>
    <p:sldId id="355" r:id="rId52"/>
    <p:sldId id="342" r:id="rId53"/>
    <p:sldId id="364" r:id="rId54"/>
    <p:sldId id="344" r:id="rId55"/>
    <p:sldId id="345" r:id="rId56"/>
    <p:sldId id="356" r:id="rId57"/>
    <p:sldId id="282" r:id="rId58"/>
    <p:sldId id="283" r:id="rId59"/>
    <p:sldId id="284" r:id="rId60"/>
    <p:sldId id="285" r:id="rId61"/>
    <p:sldId id="286" r:id="rId62"/>
    <p:sldId id="287" r:id="rId63"/>
    <p:sldId id="288" r:id="rId64"/>
    <p:sldId id="289" r:id="rId65"/>
    <p:sldId id="291" r:id="rId66"/>
    <p:sldId id="290" r:id="rId67"/>
    <p:sldId id="357" r:id="rId68"/>
    <p:sldId id="297" r:id="rId69"/>
    <p:sldId id="343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400"/>
    <a:srgbClr val="0066FF"/>
    <a:srgbClr val="F8F8F8"/>
    <a:srgbClr val="FCE8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80"/>
    <p:restoredTop sz="92320"/>
  </p:normalViewPr>
  <p:slideViewPr>
    <p:cSldViewPr snapToGrid="0" snapToObjects="1">
      <p:cViewPr varScale="1">
        <p:scale>
          <a:sx n="100" d="100"/>
          <a:sy n="100" d="100"/>
        </p:scale>
        <p:origin x="4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4C902-5D22-0340-BE89-B2D9D51B3E63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3A7A2-52D2-1D42-99BA-25CB8037B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35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7A8D6-16A3-4E44-93DC-6672DE76AF3C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01133-C946-C245-A94A-954EA9976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20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CCAFA-3C0F-4D43-994F-D7619DC272E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CCAFA-3C0F-4D43-994F-D7619DC272E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2BF21-0908-8440-A452-0FC3EF413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61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.tiff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1.tiff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23.tiff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Median and Selection</a:t>
            </a:r>
          </a:p>
        </p:txBody>
      </p:sp>
    </p:spTree>
    <p:extLst>
      <p:ext uri="{BB962C8B-B14F-4D97-AF65-F5344CB8AC3E}">
        <p14:creationId xmlns:p14="http://schemas.microsoft.com/office/powerpoint/2010/main" val="746269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CEC8C-2413-5046-9157-18B760D6D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Substitution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E995D-8FAF-914F-9F64-9278A60D8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428853" cy="4351338"/>
          </a:xfrm>
        </p:spPr>
        <p:txBody>
          <a:bodyPr/>
          <a:lstStyle/>
          <a:p>
            <a:r>
              <a:rPr lang="en-US" dirty="0"/>
              <a:t>Step 1: Guess what the answer is.</a:t>
            </a:r>
          </a:p>
          <a:p>
            <a:r>
              <a:rPr lang="en-US" dirty="0"/>
              <a:t>Step 2: Prove by induction that your guess is correct.</a:t>
            </a:r>
          </a:p>
          <a:p>
            <a:r>
              <a:rPr lang="en-US" dirty="0"/>
              <a:t>Step 3: Profit.</a:t>
            </a:r>
          </a:p>
        </p:txBody>
      </p:sp>
    </p:spTree>
    <p:extLst>
      <p:ext uri="{BB962C8B-B14F-4D97-AF65-F5344CB8AC3E}">
        <p14:creationId xmlns:p14="http://schemas.microsoft.com/office/powerpoint/2010/main" val="1263959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D850CF-9402-1E4C-9055-F7A96636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599" y="2940994"/>
            <a:ext cx="4025027" cy="27696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445" y="121577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Step 1: guess the answer</a:t>
            </a:r>
            <a:br>
              <a:rPr lang="en-US" dirty="0"/>
            </a:b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401" y="2731626"/>
            <a:ext cx="4579364" cy="3525970"/>
          </a:xfrm>
        </p:spPr>
        <p:txBody>
          <a:bodyPr>
            <a:normAutofit/>
          </a:bodyPr>
          <a:lstStyle/>
          <a:p>
            <a:r>
              <a:rPr lang="en-US" dirty="0"/>
              <a:t>Trying to work backwards gets gross fast…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We can also just try it out.</a:t>
            </a:r>
          </a:p>
          <a:p>
            <a:pPr lvl="1"/>
            <a:r>
              <a:rPr lang="en-US" sz="1800" dirty="0">
                <a:solidFill>
                  <a:schemeClr val="accent4"/>
                </a:solidFill>
              </a:rPr>
              <a:t>(see </a:t>
            </a:r>
            <a:r>
              <a:rPr lang="en-US" sz="1800" dirty="0" err="1">
                <a:solidFill>
                  <a:schemeClr val="accent4"/>
                </a:solidFill>
              </a:rPr>
              <a:t>IPython</a:t>
            </a:r>
            <a:r>
              <a:rPr lang="en-US" sz="1800" dirty="0">
                <a:solidFill>
                  <a:schemeClr val="accent4"/>
                </a:solidFill>
              </a:rPr>
              <a:t> Notebook)  </a:t>
            </a:r>
          </a:p>
          <a:p>
            <a:r>
              <a:rPr lang="en-US" dirty="0"/>
              <a:t>Let’s guess O(n) and try to prove it.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81870" y="1179623"/>
                <a:ext cx="5295617" cy="11609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≤</m:t>
                      </m:r>
                      <m:r>
                        <a:rPr lang="en-US" sz="2400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charset="0"/>
                                </a:rPr>
                                <m:t>7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10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for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&gt;10.</m:t>
                      </m:r>
                    </m:oMath>
                  </m:oMathPara>
                </a14:m>
                <a:endParaRPr lang="en-US" sz="2400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/>
                        <m:t>Base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case</m:t>
                      </m:r>
                      <m:r>
                        <m:rPr>
                          <m:nor/>
                        </m:rPr>
                        <a:rPr lang="en-US" sz="2400" dirty="0"/>
                        <m:t>: </m:t>
                      </m:r>
                      <m:r>
                        <a:rPr lang="en-US" sz="2400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 1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charset="0"/>
                        </a:rPr>
                        <m:t>when</m:t>
                      </m:r>
                      <m:r>
                        <a:rPr lang="en-US" sz="2400"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1≤</m:t>
                      </m:r>
                      <m:r>
                        <a:rPr lang="en-US" sz="2400" i="1">
                          <a:latin typeface="Cambria Math" charset="0"/>
                        </a:rPr>
                        <m:t>𝑛</m:t>
                      </m:r>
                      <m:r>
                        <a:rPr lang="en-US" sz="2400" i="1">
                          <a:latin typeface="Cambria Math" charset="0"/>
                        </a:rPr>
                        <m:t>≤10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870" y="1179623"/>
                <a:ext cx="5295617" cy="116095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 rot="19593749">
            <a:off x="6203464" y="3817245"/>
            <a:ext cx="232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Looks pretty linear?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D5AA12-13A8-5E40-A198-72FB14252F0C}"/>
              </a:ext>
            </a:extLst>
          </p:cNvPr>
          <p:cNvCxnSpPr>
            <a:cxnSpLocks/>
          </p:cNvCxnSpPr>
          <p:nvPr/>
        </p:nvCxnSpPr>
        <p:spPr>
          <a:xfrm>
            <a:off x="4638034" y="3834436"/>
            <a:ext cx="1531272" cy="3671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38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59" y="184546"/>
            <a:ext cx="7886700" cy="879474"/>
          </a:xfrm>
        </p:spPr>
        <p:txBody>
          <a:bodyPr>
            <a:normAutofit/>
          </a:bodyPr>
          <a:lstStyle/>
          <a:p>
            <a:r>
              <a:rPr lang="en-US" dirty="0"/>
              <a:t>Step 2: prove our guess is right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85900"/>
                <a:ext cx="8032750" cy="5372100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/>
              </a:p>
              <a:p>
                <a:r>
                  <a:rPr lang="en-US" dirty="0"/>
                  <a:t>Inductive Hypothesis: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𝑪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for all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charset="0"/>
                      </a:rPr>
                      <m:t>1</m:t>
                    </m:r>
                    <m:r>
                      <a:rPr lang="en-US" b="0" i="1" dirty="0" smtClean="0">
                        <a:latin typeface="Cambria Math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Base case: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1=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charset="0"/>
                      </a:rPr>
                      <m:t>𝑪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≤10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Inductive step:  </a:t>
                </a:r>
              </a:p>
              <a:p>
                <a:pPr lvl="1"/>
                <a:r>
                  <a:rPr lang="en-US" dirty="0"/>
                  <a:t>Assume that the IH holds for n=k-1.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300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sz="2300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300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300" dirty="0">
                    <a:solidFill>
                      <a:schemeClr val="accent4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sz="2300" dirty="0">
                    <a:solidFill>
                      <a:schemeClr val="tx1"/>
                    </a:solidFill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i="1">
                        <a:latin typeface="Cambria Math" charset="0"/>
                      </a:rPr>
                      <m:t>+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𝑪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sz="2300" i="1">
                        <a:latin typeface="Cambria Math" charset="0"/>
                      </a:rPr>
                      <m:t>+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𝑪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300" dirty="0">
                    <a:solidFill>
                      <a:schemeClr val="accent4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sz="2300" dirty="0">
                    <a:solidFill>
                      <a:schemeClr val="tx1"/>
                    </a:solidFill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𝑪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</m:t>
                        </m:r>
                      </m:den>
                    </m:f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𝑪</m:t>
                        </m:r>
                      </m:num>
                      <m:den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300" dirty="0">
                  <a:solidFill>
                    <a:schemeClr val="tx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3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             </m:t>
                    </m:r>
                    <m:r>
                      <a:rPr lang="en-US" sz="23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𝑪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 ??</a:t>
                </a:r>
              </a:p>
              <a:p>
                <a:pPr lvl="1"/>
                <a:r>
                  <a:rPr lang="en-US" sz="2300" dirty="0">
                    <a:solidFill>
                      <a:schemeClr val="tx1"/>
                    </a:solidFill>
                  </a:rPr>
                  <a:t>(aka, want to show that IH holds for k=n).</a:t>
                </a:r>
              </a:p>
              <a:p>
                <a:r>
                  <a:rPr lang="en-US" sz="2700" dirty="0"/>
                  <a:t>Conclusion:</a:t>
                </a:r>
              </a:p>
              <a:p>
                <a:pPr lvl="1"/>
                <a:r>
                  <a:rPr lang="en-US" sz="2300" dirty="0"/>
                  <a:t>There is some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charset="0"/>
                      </a:rPr>
                      <m:t>𝑪</m:t>
                    </m:r>
                  </m:oMath>
                </a14:m>
                <a:r>
                  <a:rPr lang="en-US" sz="2300" dirty="0"/>
                  <a:t> so that for </a:t>
                </a:r>
                <a:r>
                  <a:rPr lang="en-US" sz="2300" dirty="0">
                    <a:solidFill>
                      <a:schemeClr val="tx1"/>
                    </a:solidFill>
                  </a:rPr>
                  <a:t>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≥1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charset="0"/>
                      </a:rPr>
                      <m:t>𝑪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</a:t>
                </a:r>
                <a:endParaRPr lang="en-US" dirty="0">
                  <a:solidFill>
                    <a:srgbClr val="FF7400"/>
                  </a:solidFill>
                </a:endParaRPr>
              </a:p>
              <a:p>
                <a:pPr lvl="1"/>
                <a:r>
                  <a:rPr lang="en-US" sz="2300" dirty="0">
                    <a:solidFill>
                      <a:schemeClr val="tx1"/>
                    </a:solidFill>
                  </a:rPr>
                  <a:t>Aka, T(n) = O(n).  (Technically we also need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 here…)</a:t>
                </a:r>
              </a:p>
              <a:p>
                <a:pPr lvl="1"/>
                <a:endParaRPr lang="en-US" dirty="0">
                  <a:solidFill>
                    <a:schemeClr val="accent4"/>
                  </a:solidFill>
                </a:endParaRPr>
              </a:p>
              <a:p>
                <a:pPr lvl="1"/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85900"/>
                <a:ext cx="8032750" cy="5372100"/>
              </a:xfrm>
              <a:blipFill>
                <a:blip r:embed="rId2"/>
                <a:stretch>
                  <a:fillRect l="-1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231116" y="771779"/>
            <a:ext cx="1878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 is some constant we’ll have to fill in later!</a:t>
            </a:r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 flipH="1">
            <a:off x="5380524" y="1370054"/>
            <a:ext cx="2009631" cy="6020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 flipH="1" flipV="1">
            <a:off x="4447309" y="2805013"/>
            <a:ext cx="2942846" cy="10473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33218" y="3680955"/>
                <a:ext cx="194473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Whatever we choose C to be, it should have C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≥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1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218" y="3680955"/>
                <a:ext cx="1944730" cy="923330"/>
              </a:xfrm>
              <a:prstGeom prst="rect">
                <a:avLst/>
              </a:prstGeom>
              <a:blipFill>
                <a:blip r:embed="rId3"/>
                <a:stretch>
                  <a:fillRect t="-2703" r="-1299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>
            <a:cxnSpLocks/>
          </p:cNvCxnSpPr>
          <p:nvPr/>
        </p:nvCxnSpPr>
        <p:spPr>
          <a:xfrm flipH="1">
            <a:off x="2969026" y="4861367"/>
            <a:ext cx="2748868" cy="1620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87653" y="4674220"/>
            <a:ext cx="3672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Let’s solve for C and make this true!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C = 10 works. </a:t>
            </a:r>
          </a:p>
          <a:p>
            <a:pPr algn="ctr"/>
            <a:r>
              <a:rPr lang="en-US" i="1" dirty="0">
                <a:solidFill>
                  <a:srgbClr val="FF0000"/>
                </a:solidFill>
              </a:rPr>
              <a:t>(on board)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1482EBE-F598-8A47-B6CB-2564F72F525F}"/>
                  </a:ext>
                </a:extLst>
              </p:cNvPr>
              <p:cNvSpPr/>
              <p:nvPr/>
            </p:nvSpPr>
            <p:spPr>
              <a:xfrm>
                <a:off x="952352" y="993117"/>
                <a:ext cx="4033348" cy="893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≤</m:t>
                      </m:r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7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10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for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&gt;10.</m:t>
                      </m:r>
                    </m:oMath>
                  </m:oMathPara>
                </a14:m>
                <a:endParaRPr lang="en-US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Base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case</m:t>
                      </m:r>
                      <m:r>
                        <m:rPr>
                          <m:nor/>
                        </m:rPr>
                        <a:rPr lang="en-US" dirty="0"/>
                        <m:t>: </m:t>
                      </m:r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 1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when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1≤</m:t>
                      </m:r>
                      <m:r>
                        <a:rPr lang="en-US" i="1"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1482EBE-F598-8A47-B6CB-2564F72F5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52" y="993117"/>
                <a:ext cx="4033348" cy="893771"/>
              </a:xfrm>
              <a:prstGeom prst="rect">
                <a:avLst/>
              </a:prstGeom>
              <a:blipFill>
                <a:blip r:embed="rId4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6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830" y="297305"/>
            <a:ext cx="5073881" cy="879474"/>
          </a:xfrm>
        </p:spPr>
        <p:txBody>
          <a:bodyPr>
            <a:normAutofit/>
          </a:bodyPr>
          <a:lstStyle/>
          <a:p>
            <a:r>
              <a:rPr lang="en-US" dirty="0"/>
              <a:t>Step 3: Profit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5582" y="2189502"/>
                <a:ext cx="8758418" cy="4570180"/>
              </a:xfrm>
            </p:spPr>
            <p:txBody>
              <a:bodyPr>
                <a:normAutofit fontScale="92500" lnSpcReduction="20000"/>
              </a:bodyPr>
              <a:lstStyle/>
              <a:p>
                <a:endParaRPr lang="en-US" dirty="0"/>
              </a:p>
              <a:p>
                <a:r>
                  <a:rPr lang="en-US" dirty="0"/>
                  <a:t>Inductive </a:t>
                </a:r>
                <a:r>
                  <a:rPr lang="en-US" dirty="0">
                    <a:solidFill>
                      <a:schemeClr val="tx1"/>
                    </a:solidFill>
                  </a:rPr>
                  <a:t>Hypothesis: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chemeClr val="tx1"/>
                        </a:solidFill>
                        <a:latin typeface="Cambria Math" charset="0"/>
                      </a:rPr>
                      <m:t>1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Base case: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>
                        <a:latin typeface="Cambria Math" charset="0"/>
                      </a:rPr>
                      <m:t>≤10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Inductive step:</a:t>
                </a:r>
              </a:p>
              <a:p>
                <a:pPr lvl="1"/>
                <a:r>
                  <a:rPr lang="en-US" dirty="0"/>
                  <a:t>Assume the IH holds for n=k-1.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300" i="1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i="1">
                        <a:latin typeface="Cambria Math" charset="0"/>
                      </a:rPr>
                      <m:t>+</m:t>
                    </m:r>
                    <m:r>
                      <a:rPr lang="en-US" sz="2300" i="1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i="1"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sz="2300" i="1">
                        <a:latin typeface="Cambria Math" charset="0"/>
                      </a:rPr>
                      <m:t>+</m:t>
                    </m:r>
                    <m:r>
                      <a:rPr lang="en-US" sz="2300" i="1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300" dirty="0">
                    <a:solidFill>
                      <a:schemeClr val="accent4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sz="2300" dirty="0"/>
                  <a:t>            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charset="0"/>
                      </a:rPr>
                      <m:t>≤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i="1">
                        <a:latin typeface="Cambria Math" charset="0"/>
                      </a:rPr>
                      <m:t>+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i="1"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sz="2300" i="1">
                        <a:latin typeface="Cambria Math" charset="0"/>
                      </a:rPr>
                      <m:t>+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300" dirty="0">
                    <a:solidFill>
                      <a:schemeClr val="accent4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sz="2300" dirty="0"/>
                  <a:t>            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charset="0"/>
                      </a:rPr>
                      <m:t>=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+7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</a:t>
                </a:r>
              </a:p>
              <a:p>
                <a:pPr lvl="1"/>
                <a:r>
                  <a:rPr lang="en-US" sz="2300" dirty="0"/>
                  <a:t>Thus IH holds for n=k.</a:t>
                </a:r>
              </a:p>
              <a:p>
                <a:r>
                  <a:rPr lang="en-US" sz="2700" dirty="0"/>
                  <a:t>Conclusion:</a:t>
                </a:r>
              </a:p>
              <a:p>
                <a:pPr lvl="1"/>
                <a:r>
                  <a:rPr lang="en-US" sz="2300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</a:rPr>
                      <m:t>≥1</m:t>
                    </m:r>
                    <m:r>
                      <a:rPr lang="en-US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rgbClr val="FF7400"/>
                    </a:solidFill>
                  </a:rPr>
                  <a:t>(Also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74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rgbClr val="FF74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FF740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rgbClr val="FF74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74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7400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74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rgbClr val="FF7400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dirty="0">
                    <a:solidFill>
                      <a:srgbClr val="FF7400"/>
                    </a:solidFill>
                  </a:rPr>
                  <a:t> since we assumed so.)</a:t>
                </a:r>
              </a:p>
              <a:p>
                <a:pPr lvl="1"/>
                <a:r>
                  <a:rPr lang="en-US" sz="2300" dirty="0">
                    <a:solidFill>
                      <a:schemeClr val="tx1"/>
                    </a:solidFill>
                  </a:rPr>
                  <a:t>Aka, T(n) = O(n), using the definition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=10.</m:t>
                    </m:r>
                  </m:oMath>
                </a14:m>
                <a:endParaRPr lang="en-US" sz="2300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582" y="2189502"/>
                <a:ext cx="8758418" cy="4570180"/>
              </a:xfrm>
              <a:blipFill>
                <a:blip r:embed="rId2"/>
                <a:stretch>
                  <a:fillRect l="-868" b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3830" y="1442482"/>
                <a:ext cx="527026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Segoe Print" panose="02000800000000000000" pitchFamily="2" charset="0"/>
                    <a:ea typeface="Noteworthy Light" panose="02000400000000000000" pitchFamily="2" charset="77"/>
                  </a:rPr>
                  <a:t>Theorem</a:t>
                </a:r>
                <a:r>
                  <a:rPr lang="en-US" sz="3200" dirty="0">
                    <a:latin typeface="Segoe Print" panose="02000800000000000000" pitchFamily="2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3200" b="0" dirty="0"/>
              </a:p>
              <a:p>
                <a:r>
                  <a:rPr lang="en-US" sz="3200" b="1" dirty="0">
                    <a:latin typeface="Segoe Print" panose="02000800000000000000" pitchFamily="2" charset="0"/>
                    <a:ea typeface="Noteworthy Light" panose="02000400000000000000" pitchFamily="2" charset="77"/>
                  </a:rPr>
                  <a:t>Proof: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30" y="1442482"/>
                <a:ext cx="5270269" cy="1077218"/>
              </a:xfrm>
              <a:prstGeom prst="rect">
                <a:avLst/>
              </a:prstGeom>
              <a:blipFill>
                <a:blip r:embed="rId3"/>
                <a:stretch>
                  <a:fillRect l="-2644" t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8584EA-8734-8E4C-92C2-0A8AA78FD93A}"/>
                  </a:ext>
                </a:extLst>
              </p:cNvPr>
              <p:cNvSpPr/>
              <p:nvPr/>
            </p:nvSpPr>
            <p:spPr>
              <a:xfrm>
                <a:off x="4799706" y="157107"/>
                <a:ext cx="4187237" cy="893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for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&gt;10.</m:t>
                      </m:r>
                    </m:oMath>
                  </m:oMathPara>
                </a14:m>
                <a:endParaRPr lang="en-US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Base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case</m:t>
                      </m:r>
                      <m:r>
                        <m:rPr>
                          <m:nor/>
                        </m:rPr>
                        <a:rPr lang="en-US" dirty="0"/>
                        <m:t>: </m:t>
                      </m:r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 1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when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1≤</m:t>
                      </m:r>
                      <m:r>
                        <a:rPr lang="en-US" i="1"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8584EA-8734-8E4C-92C2-0A8AA78FD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706" y="157107"/>
                <a:ext cx="4187237" cy="893771"/>
              </a:xfrm>
              <a:prstGeom prst="rect">
                <a:avLst/>
              </a:prstGeom>
              <a:blipFill>
                <a:blip r:embed="rId4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2F759C6-DD88-3A44-B6A7-4593D3BE727B}"/>
              </a:ext>
            </a:extLst>
          </p:cNvPr>
          <p:cNvSpPr txBox="1"/>
          <p:nvPr/>
        </p:nvSpPr>
        <p:spPr>
          <a:xfrm>
            <a:off x="293830" y="1000864"/>
            <a:ext cx="479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(Aka, pretend we knew this all along).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A933E7-327F-5149-B462-CD5FDB69789D}"/>
                  </a:ext>
                </a:extLst>
              </p:cNvPr>
              <p:cNvSpPr txBox="1"/>
              <p:nvPr/>
            </p:nvSpPr>
            <p:spPr>
              <a:xfrm>
                <a:off x="4884515" y="1131915"/>
                <a:ext cx="41024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7400"/>
                    </a:solidFill>
                  </a:rPr>
                  <a:t>(Assume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740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rgbClr val="FF74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74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F74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F7400"/>
                    </a:solidFill>
                  </a:rPr>
                  <a:t> for all n.  Then, )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A933E7-327F-5149-B462-CD5FDB697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515" y="1131915"/>
                <a:ext cx="4102427" cy="369332"/>
              </a:xfrm>
              <a:prstGeom prst="rect">
                <a:avLst/>
              </a:prstGeom>
              <a:blipFill>
                <a:blip r:embed="rId5"/>
                <a:stretch>
                  <a:fillRect l="-12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106A92-DC89-B049-988D-EAFF78A19A3D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338087" y="1316581"/>
            <a:ext cx="2546428" cy="314745"/>
          </a:xfrm>
          <a:prstGeom prst="straightConnector1">
            <a:avLst/>
          </a:prstGeom>
          <a:ln>
            <a:solidFill>
              <a:srgbClr val="FF7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D28B6AC-044A-FA42-9A1A-D565B3D9EA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8785" y="3332113"/>
            <a:ext cx="676963" cy="992047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0F83BE-AFC2-BD4F-A9AF-0547DA8FE77C}"/>
                  </a:ext>
                </a:extLst>
              </p:cNvPr>
              <p:cNvSpPr txBox="1"/>
              <p:nvPr/>
            </p:nvSpPr>
            <p:spPr>
              <a:xfrm>
                <a:off x="7227591" y="4306538"/>
                <a:ext cx="175935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7400"/>
                    </a:solidFill>
                  </a:rPr>
                  <a:t>Plucky added the stuff about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740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400" i="1">
                            <a:solidFill>
                              <a:srgbClr val="FF74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rgbClr val="FF74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rgbClr val="FF74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400" dirty="0">
                    <a:solidFill>
                      <a:srgbClr val="FF7400"/>
                    </a:solidFill>
                  </a:rPr>
                  <a:t> after lecture because this is part of the definition of O() and we were ignoring it…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0F83BE-AFC2-BD4F-A9AF-0547DA8FE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591" y="4306538"/>
                <a:ext cx="1759352" cy="1384995"/>
              </a:xfrm>
              <a:prstGeom prst="rect">
                <a:avLst/>
              </a:prstGeom>
              <a:blipFill>
                <a:blip r:embed="rId7"/>
                <a:stretch>
                  <a:fillRect r="-1429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28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830" y="297305"/>
            <a:ext cx="5073881" cy="879474"/>
          </a:xfrm>
        </p:spPr>
        <p:txBody>
          <a:bodyPr>
            <a:normAutofit/>
          </a:bodyPr>
          <a:lstStyle/>
          <a:p>
            <a:r>
              <a:rPr lang="en-US" dirty="0"/>
              <a:t>Step 3: Profit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5582" y="2189502"/>
                <a:ext cx="8758418" cy="4570180"/>
              </a:xfrm>
            </p:spPr>
            <p:txBody>
              <a:bodyPr>
                <a:normAutofit fontScale="92500" lnSpcReduction="20000"/>
              </a:bodyPr>
              <a:lstStyle/>
              <a:p>
                <a:endParaRPr lang="en-US" dirty="0"/>
              </a:p>
              <a:p>
                <a:r>
                  <a:rPr lang="en-US" dirty="0"/>
                  <a:t>Inductive </a:t>
                </a:r>
                <a:r>
                  <a:rPr lang="en-US" dirty="0">
                    <a:solidFill>
                      <a:schemeClr val="tx1"/>
                    </a:solidFill>
                  </a:rPr>
                  <a:t>Hypothesis: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Base case: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>
                        <a:latin typeface="Cambria Math" charset="0"/>
                      </a:rPr>
                      <m:t>≤10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Inductive step:</a:t>
                </a:r>
              </a:p>
              <a:p>
                <a:pPr lvl="1"/>
                <a:r>
                  <a:rPr lang="en-US" dirty="0"/>
                  <a:t>Assume the IH holds </a:t>
                </a:r>
                <a:r>
                  <a:rPr lang="en-US" dirty="0">
                    <a:solidFill>
                      <a:srgbClr val="7030A0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300" i="1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3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i="1">
                        <a:latin typeface="Cambria Math" charset="0"/>
                      </a:rPr>
                      <m:t>+</m:t>
                    </m:r>
                    <m:r>
                      <a:rPr lang="en-US" sz="2300" i="1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i="1"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sz="2300" i="1">
                        <a:latin typeface="Cambria Math" charset="0"/>
                      </a:rPr>
                      <m:t>+</m:t>
                    </m:r>
                    <m:r>
                      <a:rPr lang="en-US" sz="2300" i="1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300" dirty="0">
                    <a:solidFill>
                      <a:schemeClr val="accent4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sz="2300" dirty="0"/>
                  <a:t>            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charset="0"/>
                      </a:rPr>
                      <m:t>≤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i="1">
                        <a:latin typeface="Cambria Math" charset="0"/>
                      </a:rPr>
                      <m:t>+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i="1"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sz="2300" i="1">
                        <a:latin typeface="Cambria Math" charset="0"/>
                      </a:rPr>
                      <m:t>+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3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sz="23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300" dirty="0">
                    <a:solidFill>
                      <a:schemeClr val="accent4"/>
                    </a:solidFill>
                  </a:rPr>
                  <a:t> </a:t>
                </a:r>
              </a:p>
              <a:p>
                <a:pPr marL="457200" lvl="1" indent="0">
                  <a:buNone/>
                </a:pPr>
                <a:r>
                  <a:rPr lang="en-US" sz="2300" dirty="0"/>
                  <a:t>            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charset="0"/>
                      </a:rPr>
                      <m:t>=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+7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300" dirty="0"/>
                  <a:t> </a:t>
                </a:r>
              </a:p>
              <a:p>
                <a:pPr lvl="1"/>
                <a:r>
                  <a:rPr lang="en-US" sz="2300" dirty="0"/>
                  <a:t>Thus IH holds for n=k too.</a:t>
                </a:r>
              </a:p>
              <a:p>
                <a:r>
                  <a:rPr lang="en-US" sz="2700" dirty="0"/>
                  <a:t>Conclusion:</a:t>
                </a:r>
              </a:p>
              <a:p>
                <a:pPr lvl="1"/>
                <a:r>
                  <a:rPr lang="en-US" sz="2300" dirty="0"/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</a:rPr>
                      <m:t>≥1</m:t>
                    </m:r>
                    <m:r>
                      <a:rPr lang="en-US" smtClean="0">
                        <a:solidFill>
                          <a:schemeClr val="tx1"/>
                        </a:solidFill>
                        <a:latin typeface="Cambria Math" charset="0"/>
                      </a:rPr>
                      <m:t>,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rgbClr val="FF7400"/>
                    </a:solidFill>
                  </a:rPr>
                  <a:t>(Also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74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rgbClr val="FF74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rgbClr val="FF740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rgbClr val="FF74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74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7400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74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rgbClr val="FF7400"/>
                        </a:solidFill>
                        <a:latin typeface="Cambria Math" charset="0"/>
                      </a:rPr>
                      <m:t>≥1</m:t>
                    </m:r>
                  </m:oMath>
                </a14:m>
                <a:r>
                  <a:rPr lang="en-US" dirty="0">
                    <a:solidFill>
                      <a:srgbClr val="FF7400"/>
                    </a:solidFill>
                  </a:rPr>
                  <a:t> since we assumed so.)</a:t>
                </a:r>
              </a:p>
              <a:p>
                <a:pPr lvl="1"/>
                <a:r>
                  <a:rPr lang="en-US" sz="2300" dirty="0">
                    <a:solidFill>
                      <a:schemeClr val="tx1"/>
                    </a:solidFill>
                  </a:rPr>
                  <a:t>Aka, T(n) = O(n), using the definition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=10.</m:t>
                    </m:r>
                  </m:oMath>
                </a14:m>
                <a:endParaRPr lang="en-US" sz="2300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582" y="2189502"/>
                <a:ext cx="8758418" cy="4570180"/>
              </a:xfrm>
              <a:blipFill>
                <a:blip r:embed="rId2"/>
                <a:stretch>
                  <a:fillRect l="-868" b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3830" y="1442482"/>
                <a:ext cx="527026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Segoe Print" panose="02000800000000000000" pitchFamily="2" charset="0"/>
                    <a:ea typeface="Noteworthy Light" panose="02000400000000000000" pitchFamily="2" charset="77"/>
                  </a:rPr>
                  <a:t>Theorem</a:t>
                </a:r>
                <a:r>
                  <a:rPr lang="en-US" sz="3200" dirty="0">
                    <a:latin typeface="Segoe Print" panose="02000800000000000000" pitchFamily="2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r>
                      <a:rPr lang="en-US" sz="3200" b="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3200" b="0" dirty="0"/>
              </a:p>
              <a:p>
                <a:r>
                  <a:rPr lang="en-US" sz="3200" b="1" dirty="0">
                    <a:latin typeface="Segoe Print" panose="02000800000000000000" pitchFamily="2" charset="0"/>
                    <a:ea typeface="Noteworthy Light" panose="02000400000000000000" pitchFamily="2" charset="77"/>
                  </a:rPr>
                  <a:t>Proof: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30" y="1442482"/>
                <a:ext cx="5270269" cy="1077218"/>
              </a:xfrm>
              <a:prstGeom prst="rect">
                <a:avLst/>
              </a:prstGeom>
              <a:blipFill>
                <a:blip r:embed="rId3"/>
                <a:stretch>
                  <a:fillRect l="-2644" t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8584EA-8734-8E4C-92C2-0A8AA78FD93A}"/>
                  </a:ext>
                </a:extLst>
              </p:cNvPr>
              <p:cNvSpPr/>
              <p:nvPr/>
            </p:nvSpPr>
            <p:spPr>
              <a:xfrm>
                <a:off x="4799706" y="157107"/>
                <a:ext cx="4187237" cy="893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for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&gt;10.</m:t>
                      </m:r>
                    </m:oMath>
                  </m:oMathPara>
                </a14:m>
                <a:endParaRPr lang="en-US" dirty="0"/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Base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case</m:t>
                      </m:r>
                      <m:r>
                        <m:rPr>
                          <m:nor/>
                        </m:rPr>
                        <a:rPr lang="en-US" dirty="0"/>
                        <m:t>: </m:t>
                      </m:r>
                      <m:r>
                        <a:rPr lang="en-US" i="1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 1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when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1≤</m:t>
                      </m:r>
                      <m:r>
                        <a:rPr lang="en-US" i="1">
                          <a:latin typeface="Cambria Math" charset="0"/>
                        </a:rPr>
                        <m:t>𝑛</m:t>
                      </m:r>
                      <m:r>
                        <a:rPr lang="en-US" i="1">
                          <a:latin typeface="Cambria Math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8584EA-8734-8E4C-92C2-0A8AA78FD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706" y="157107"/>
                <a:ext cx="4187237" cy="893771"/>
              </a:xfrm>
              <a:prstGeom prst="rect">
                <a:avLst/>
              </a:prstGeom>
              <a:blipFill>
                <a:blip r:embed="rId4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2F759C6-DD88-3A44-B6A7-4593D3BE727B}"/>
              </a:ext>
            </a:extLst>
          </p:cNvPr>
          <p:cNvSpPr txBox="1"/>
          <p:nvPr/>
        </p:nvSpPr>
        <p:spPr>
          <a:xfrm>
            <a:off x="293830" y="1000864"/>
            <a:ext cx="479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(Aka, pretend we knew this all along).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106A92-DC89-B049-988D-EAFF78A19A3D}"/>
              </a:ext>
            </a:extLst>
          </p:cNvPr>
          <p:cNvCxnSpPr>
            <a:cxnSpLocks/>
          </p:cNvCxnSpPr>
          <p:nvPr/>
        </p:nvCxnSpPr>
        <p:spPr>
          <a:xfrm flipH="1">
            <a:off x="2338086" y="1316581"/>
            <a:ext cx="2546430" cy="314745"/>
          </a:xfrm>
          <a:prstGeom prst="straightConnector1">
            <a:avLst/>
          </a:prstGeom>
          <a:ln>
            <a:solidFill>
              <a:srgbClr val="FF7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D28B6AC-044A-FA42-9A1A-D565B3D9E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8785" y="3332113"/>
            <a:ext cx="676963" cy="992047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0F83BE-AFC2-BD4F-A9AF-0547DA8FE77C}"/>
                  </a:ext>
                </a:extLst>
              </p:cNvPr>
              <p:cNvSpPr txBox="1"/>
              <p:nvPr/>
            </p:nvSpPr>
            <p:spPr>
              <a:xfrm>
                <a:off x="7227591" y="4306538"/>
                <a:ext cx="175935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7400"/>
                    </a:solidFill>
                  </a:rPr>
                  <a:t>Plucky added the stuff about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740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400" i="1">
                            <a:solidFill>
                              <a:srgbClr val="FF74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rgbClr val="FF74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400" i="1">
                        <a:solidFill>
                          <a:srgbClr val="FF74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1400" dirty="0">
                    <a:solidFill>
                      <a:srgbClr val="FF7400"/>
                    </a:solidFill>
                  </a:rPr>
                  <a:t> after lecture because this is part of the definition of O()…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0F83BE-AFC2-BD4F-A9AF-0547DA8FE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591" y="4306538"/>
                <a:ext cx="1759352" cy="1169551"/>
              </a:xfrm>
              <a:prstGeom prst="rect">
                <a:avLst/>
              </a:prstGeom>
              <a:blipFill>
                <a:blip r:embed="rId6"/>
                <a:stretch>
                  <a:fillRect r="-1429" b="-4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7739483-EABF-CD4E-A07C-ED677896B6BD}"/>
              </a:ext>
            </a:extLst>
          </p:cNvPr>
          <p:cNvSpPr txBox="1"/>
          <p:nvPr/>
        </p:nvSpPr>
        <p:spPr>
          <a:xfrm>
            <a:off x="0" y="42540"/>
            <a:ext cx="5984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ALTERNATIVE WITH STRONG INDUCTION – ALSO FINE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53470B-694B-CA4C-960F-14D4A596E6FA}"/>
                  </a:ext>
                </a:extLst>
              </p:cNvPr>
              <p:cNvSpPr txBox="1"/>
              <p:nvPr/>
            </p:nvSpPr>
            <p:spPr>
              <a:xfrm>
                <a:off x="4884515" y="1131915"/>
                <a:ext cx="41024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7400"/>
                    </a:solidFill>
                  </a:rPr>
                  <a:t>(Assume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7400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rgbClr val="FF74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74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F74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F7400"/>
                    </a:solidFill>
                  </a:rPr>
                  <a:t> for all n.  Then, )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953470B-694B-CA4C-960F-14D4A596E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515" y="1131915"/>
                <a:ext cx="4102427" cy="369332"/>
              </a:xfrm>
              <a:prstGeom prst="rect">
                <a:avLst/>
              </a:prstGeom>
              <a:blipFill>
                <a:blip r:embed="rId7"/>
                <a:stretch>
                  <a:fillRect l="-123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82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690689"/>
            <a:ext cx="7886701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substitution method can work when the master theorem doesn’t.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For example with different-sized sub-problems.</a:t>
            </a:r>
          </a:p>
          <a:p>
            <a:pPr lvl="1"/>
            <a:endParaRPr lang="en-US" dirty="0">
              <a:solidFill>
                <a:srgbClr val="7030A0"/>
              </a:solidFill>
            </a:endParaRPr>
          </a:p>
          <a:p>
            <a:r>
              <a:rPr lang="en-US" dirty="0"/>
              <a:t>Step 1: generate a guess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Throw the kitchen sink at it.</a:t>
            </a:r>
          </a:p>
          <a:p>
            <a:r>
              <a:rPr lang="en-US" dirty="0"/>
              <a:t>Step 2: try to prove that your guess is correct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You may have to leave some constants unspecified till the end </a:t>
            </a:r>
            <a:r>
              <a:rPr lang="mr-IN" dirty="0">
                <a:solidFill>
                  <a:schemeClr val="accent4"/>
                </a:solidFill>
              </a:rPr>
              <a:t>–</a:t>
            </a:r>
            <a:r>
              <a:rPr lang="en-US" dirty="0">
                <a:solidFill>
                  <a:schemeClr val="accent4"/>
                </a:solidFill>
              </a:rPr>
              <a:t> then see what they need to be for the proof to work!!</a:t>
            </a:r>
          </a:p>
          <a:p>
            <a:r>
              <a:rPr lang="en-US" dirty="0"/>
              <a:t>Step 3: profit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Pretend you didn’t do Steps 1 and 2 and write down a nice proof.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84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4096377" y="2007705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15" y="96389"/>
            <a:ext cx="7886700" cy="1325563"/>
          </a:xfrm>
        </p:spPr>
        <p:txBody>
          <a:bodyPr/>
          <a:lstStyle/>
          <a:p>
            <a:r>
              <a:rPr lang="en-US" dirty="0"/>
              <a:t>The k-SELECT problem</a:t>
            </a:r>
            <a:br>
              <a:rPr lang="en-US" dirty="0"/>
            </a:br>
            <a:r>
              <a:rPr lang="en-US" sz="2400" dirty="0"/>
              <a:t>from your pre-lecture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9062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SELECT</a:t>
            </a:r>
            <a:r>
              <a:rPr lang="en-US" dirty="0"/>
              <a:t>(A, k):</a:t>
            </a:r>
          </a:p>
          <a:p>
            <a:pPr lvl="1"/>
            <a:r>
              <a:rPr lang="en-US" dirty="0"/>
              <a:t>Return the </a:t>
            </a:r>
            <a:r>
              <a:rPr lang="en-US" dirty="0" err="1"/>
              <a:t>k’th</a:t>
            </a:r>
            <a:r>
              <a:rPr lang="en-US" dirty="0"/>
              <a:t> smallest element of 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51629" y="1506023"/>
            <a:ext cx="563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 is an array of size n, k is in {1,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,n}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46324" y="3541753"/>
            <a:ext cx="5766649" cy="705201"/>
            <a:chOff x="1573619" y="3296093"/>
            <a:chExt cx="5766649" cy="705201"/>
          </a:xfrm>
        </p:grpSpPr>
        <p:sp>
          <p:nvSpPr>
            <p:cNvPr id="6" name="Rectangle 5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8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35067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14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711363" y="4765343"/>
            <a:ext cx="4252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1) = MIN(A)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n/2) = MEDIAN(A)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n) = MAX(A)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6676" y="4765343"/>
            <a:ext cx="33164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1) = 1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2) = 3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3) = 4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SELECT</a:t>
            </a:r>
            <a:r>
              <a:rPr lang="en-US" sz="2400" dirty="0"/>
              <a:t>(A, 8) = 14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89423" y="5206224"/>
            <a:ext cx="550310" cy="7594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588154" y="4719177"/>
            <a:ext cx="1624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/>
                </a:solidFill>
              </a:rPr>
              <a:t>Being sloppy about floors and ceilings!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42920" y="86687"/>
            <a:ext cx="2242683" cy="1015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FF0000"/>
                </a:solidFill>
              </a:rPr>
              <a:t>For today, assume all arrays have distinct elements.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357" y="6484060"/>
            <a:ext cx="513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Note that the definition </a:t>
            </a:r>
            <a:r>
              <a:rPr lang="en-US">
                <a:solidFill>
                  <a:schemeClr val="accent4"/>
                </a:solidFill>
              </a:rPr>
              <a:t>of Select is </a:t>
            </a:r>
            <a:r>
              <a:rPr lang="en-US" dirty="0">
                <a:solidFill>
                  <a:schemeClr val="accent4"/>
                </a:solidFill>
              </a:rPr>
              <a:t>1-indexed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67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5" grpId="0" uiExpand="1" build="p"/>
      <p:bldP spid="1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On your pre-lecture exercise…</a:t>
            </a:r>
            <a:br>
              <a:rPr lang="en-US" dirty="0"/>
            </a:br>
            <a:r>
              <a:rPr lang="en-US" dirty="0"/>
              <a:t>An O(</a:t>
            </a:r>
            <a:r>
              <a:rPr lang="en-US" dirty="0" err="1"/>
              <a:t>nlog</a:t>
            </a:r>
            <a:r>
              <a:rPr lang="en-US" dirty="0"/>
              <a:t>(n))-time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SELECT</a:t>
            </a:r>
            <a:r>
              <a:rPr lang="en-US" dirty="0"/>
              <a:t>(A, k):</a:t>
            </a:r>
          </a:p>
          <a:p>
            <a:pPr lvl="1"/>
            <a:r>
              <a:rPr lang="en-US" dirty="0"/>
              <a:t>A = </a:t>
            </a:r>
            <a:r>
              <a:rPr lang="en-US" dirty="0" err="1">
                <a:solidFill>
                  <a:schemeClr val="accent4"/>
                </a:solidFill>
              </a:rPr>
              <a:t>MergeSort</a:t>
            </a:r>
            <a:r>
              <a:rPr lang="en-US" dirty="0"/>
              <a:t>(A)</a:t>
            </a:r>
          </a:p>
          <a:p>
            <a:pPr lvl="1"/>
            <a:r>
              <a:rPr lang="en-US" b="1" dirty="0"/>
              <a:t>return</a:t>
            </a:r>
            <a:r>
              <a:rPr lang="en-US" dirty="0"/>
              <a:t> A[k-1]</a:t>
            </a:r>
          </a:p>
          <a:p>
            <a:pPr lvl="1"/>
            <a:endParaRPr lang="en-US" dirty="0"/>
          </a:p>
          <a:p>
            <a:r>
              <a:rPr lang="en-US" dirty="0"/>
              <a:t>Running time is </a:t>
            </a:r>
            <a:r>
              <a:rPr lang="en-US" dirty="0">
                <a:solidFill>
                  <a:schemeClr val="accent4"/>
                </a:solidFill>
              </a:rPr>
              <a:t>O(n log(n)).</a:t>
            </a:r>
          </a:p>
          <a:p>
            <a:r>
              <a:rPr lang="en-US" dirty="0"/>
              <a:t>So that’s the benchmark</a:t>
            </a:r>
            <a:r>
              <a:rPr lang="mr-IN" dirty="0"/>
              <a:t>…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</a:rPr>
              <a:t>Can we do better?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8725" y="5600700"/>
            <a:ext cx="485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FF0000"/>
                </a:solidFill>
              </a:rPr>
              <a:t>We’re hoping to get O(n)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86475" y="2192295"/>
            <a:ext cx="292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rgbClr val="7030A0"/>
                </a:solidFill>
              </a:rPr>
              <a:t>It’s k-1 and not k since my pseudocode is 0-indexed and the problem is 1-indexed</a:t>
            </a:r>
            <a:r>
              <a:rPr lang="mr-IN" i="1" dirty="0">
                <a:solidFill>
                  <a:srgbClr val="7030A0"/>
                </a:solidFill>
              </a:rPr>
              <a:t>…</a:t>
            </a:r>
            <a:endParaRPr lang="en-US" i="1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013" y="5600700"/>
            <a:ext cx="1041400" cy="11485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42347" y="5028430"/>
            <a:ext cx="1816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Show that you can’t do better than O(n).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E4FCDE-4A9E-8E41-B2AD-6FFAC73622E9}"/>
              </a:ext>
            </a:extLst>
          </p:cNvPr>
          <p:cNvCxnSpPr/>
          <p:nvPr/>
        </p:nvCxnSpPr>
        <p:spPr>
          <a:xfrm flipH="1">
            <a:off x="3089189" y="2631989"/>
            <a:ext cx="2997286" cy="18270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An O(n)-time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 your pre-lecture exercise: </a:t>
                </a:r>
                <a:r>
                  <a:rPr lang="en-US" dirty="0">
                    <a:solidFill>
                      <a:schemeClr val="accent4"/>
                    </a:solidFill>
                  </a:rPr>
                  <a:t>SELECT(A, 1).</a:t>
                </a:r>
              </a:p>
              <a:p>
                <a:pPr lvl="1"/>
                <a:r>
                  <a:rPr lang="en-US" dirty="0"/>
                  <a:t>(aka, </a:t>
                </a:r>
                <a:r>
                  <a:rPr lang="en-US" dirty="0">
                    <a:solidFill>
                      <a:schemeClr val="accent4"/>
                    </a:solidFill>
                  </a:rPr>
                  <a:t>MIN(A)</a:t>
                </a:r>
                <a:r>
                  <a:rPr lang="en-US" dirty="0"/>
                  <a:t>)</a:t>
                </a:r>
              </a:p>
              <a:p>
                <a:r>
                  <a:rPr lang="en-US" dirty="0">
                    <a:solidFill>
                      <a:schemeClr val="accent4"/>
                    </a:solidFill>
                  </a:rPr>
                  <a:t>MIN</a:t>
                </a:r>
                <a:r>
                  <a:rPr lang="en-US" dirty="0"/>
                  <a:t>(A):</a:t>
                </a:r>
              </a:p>
              <a:p>
                <a:pPr lvl="1"/>
                <a:r>
                  <a:rPr lang="en-US" dirty="0"/>
                  <a:t>ret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For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=0, ..., n-1:</a:t>
                </a:r>
              </a:p>
              <a:p>
                <a:pPr lvl="2"/>
                <a:r>
                  <a:rPr lang="en-US" sz="2400" dirty="0"/>
                  <a:t>If A[</a:t>
                </a:r>
                <a:r>
                  <a:rPr lang="en-US" sz="2400" dirty="0" err="1"/>
                  <a:t>i</a:t>
                </a:r>
                <a:r>
                  <a:rPr lang="en-US" sz="2400" dirty="0"/>
                  <a:t>] &lt; ret:</a:t>
                </a:r>
              </a:p>
              <a:p>
                <a:pPr lvl="3"/>
                <a:r>
                  <a:rPr lang="en-US" sz="2400" dirty="0"/>
                  <a:t>ret = A[</a:t>
                </a:r>
                <a:r>
                  <a:rPr lang="en-US" sz="2400" dirty="0" err="1"/>
                  <a:t>i</a:t>
                </a:r>
                <a:r>
                  <a:rPr lang="en-US" sz="2400" dirty="0"/>
                  <a:t>]</a:t>
                </a:r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ret</a:t>
                </a:r>
              </a:p>
              <a:p>
                <a:pPr lvl="2"/>
                <a:endParaRPr lang="en-US" dirty="0"/>
              </a:p>
              <a:p>
                <a:r>
                  <a:rPr lang="en-US" dirty="0"/>
                  <a:t>Time O(n).  </a:t>
                </a:r>
                <a:r>
                  <a:rPr lang="en-US" dirty="0">
                    <a:solidFill>
                      <a:srgbClr val="FF0000"/>
                    </a:solidFill>
                  </a:rPr>
                  <a:t>Yay!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834596" y="4206747"/>
            <a:ext cx="262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stuff is O(1)</a:t>
            </a:r>
          </a:p>
        </p:txBody>
      </p:sp>
      <p:sp>
        <p:nvSpPr>
          <p:cNvPr id="5" name="Right Brace 4"/>
          <p:cNvSpPr/>
          <p:nvPr/>
        </p:nvSpPr>
        <p:spPr>
          <a:xfrm>
            <a:off x="3452459" y="4013095"/>
            <a:ext cx="382137" cy="756636"/>
          </a:xfrm>
          <a:prstGeom prst="rightBrac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94980" y="3925255"/>
            <a:ext cx="262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loop runs O(n) times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5512843" y="3518882"/>
            <a:ext cx="382137" cy="1250849"/>
          </a:xfrm>
          <a:prstGeom prst="rightBrac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4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28800"/>
            <a:ext cx="7426411" cy="4497859"/>
          </a:xfrm>
        </p:spPr>
        <p:txBody>
          <a:bodyPr>
            <a:normAutofit/>
          </a:bodyPr>
          <a:lstStyle/>
          <a:p>
            <a:r>
              <a:rPr lang="en-US" dirty="0"/>
              <a:t>HW1 due Friday.  </a:t>
            </a:r>
          </a:p>
          <a:p>
            <a:r>
              <a:rPr lang="en-US" dirty="0"/>
              <a:t>HW2 posted Friday.</a:t>
            </a:r>
          </a:p>
          <a:p>
            <a:endParaRPr lang="en-US" dirty="0"/>
          </a:p>
          <a:p>
            <a:r>
              <a:rPr lang="en-US" dirty="0"/>
              <a:t>I’m going to try to either take a short break around 11:20.  If you need to leave at 11:20, please wait for that break so it’s not disruptive.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(And if I forget, raise your hand at 11:20 and remind me to take that break).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46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Also on your pre-lecture exercise</a:t>
            </a:r>
            <a:br>
              <a:rPr lang="en-US" dirty="0"/>
            </a:br>
            <a:r>
              <a:rPr lang="en-US" dirty="0"/>
              <a:t>How about SELECT(A,2)?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SELECT2</a:t>
                </a:r>
                <a:r>
                  <a:rPr lang="en-US" dirty="0"/>
                  <a:t>(A):</a:t>
                </a:r>
              </a:p>
              <a:p>
                <a:pPr lvl="1"/>
                <a:r>
                  <a:rPr lang="en-US" dirty="0"/>
                  <a:t>ret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7030A0"/>
                    </a:solidFill>
                  </a:rPr>
                  <a:t>minSoFar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b="1" dirty="0"/>
                  <a:t>For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=0, .., n-1:</a:t>
                </a:r>
              </a:p>
              <a:p>
                <a:pPr lvl="2"/>
                <a:r>
                  <a:rPr lang="en-US" b="1" dirty="0"/>
                  <a:t>If</a:t>
                </a:r>
                <a:r>
                  <a:rPr lang="en-US" dirty="0"/>
                  <a:t> A[</a:t>
                </a:r>
                <a:r>
                  <a:rPr lang="en-US" dirty="0" err="1"/>
                  <a:t>i</a:t>
                </a:r>
                <a:r>
                  <a:rPr lang="en-US" dirty="0"/>
                  <a:t>] &lt; ret and A[</a:t>
                </a:r>
                <a:r>
                  <a:rPr lang="en-US" dirty="0" err="1"/>
                  <a:t>i</a:t>
                </a:r>
                <a:r>
                  <a:rPr lang="en-US" dirty="0"/>
                  <a:t>] &lt; </a:t>
                </a:r>
                <a:r>
                  <a:rPr lang="en-US" dirty="0" err="1">
                    <a:solidFill>
                      <a:srgbClr val="7030A0"/>
                    </a:solidFill>
                  </a:rPr>
                  <a:t>minSoFar</a:t>
                </a:r>
                <a:r>
                  <a:rPr lang="en-US" dirty="0"/>
                  <a:t>:</a:t>
                </a:r>
              </a:p>
              <a:p>
                <a:pPr lvl="3"/>
                <a:r>
                  <a:rPr lang="en-US" sz="2000" dirty="0"/>
                  <a:t>ret = </a:t>
                </a:r>
                <a:r>
                  <a:rPr lang="en-US" sz="2000" dirty="0" err="1">
                    <a:solidFill>
                      <a:srgbClr val="7030A0"/>
                    </a:solidFill>
                  </a:rPr>
                  <a:t>minSoFar</a:t>
                </a:r>
                <a:endParaRPr lang="en-US" sz="2000" dirty="0">
                  <a:solidFill>
                    <a:srgbClr val="7030A0"/>
                  </a:solidFill>
                </a:endParaRPr>
              </a:p>
              <a:p>
                <a:pPr lvl="3"/>
                <a:r>
                  <a:rPr lang="en-US" sz="2000" dirty="0" err="1">
                    <a:solidFill>
                      <a:srgbClr val="7030A0"/>
                    </a:solidFill>
                  </a:rPr>
                  <a:t>minSoFar</a:t>
                </a:r>
                <a:r>
                  <a:rPr lang="en-US" sz="2000" dirty="0"/>
                  <a:t> = A[</a:t>
                </a:r>
                <a:r>
                  <a:rPr lang="en-US" sz="2000" dirty="0" err="1"/>
                  <a:t>i</a:t>
                </a:r>
                <a:r>
                  <a:rPr lang="en-US" sz="2000" dirty="0"/>
                  <a:t>]</a:t>
                </a:r>
              </a:p>
              <a:p>
                <a:pPr lvl="2"/>
                <a:r>
                  <a:rPr lang="en-US" b="1" dirty="0"/>
                  <a:t>Else</a:t>
                </a:r>
                <a:r>
                  <a:rPr lang="en-US" dirty="0"/>
                  <a:t> if A[</a:t>
                </a:r>
                <a:r>
                  <a:rPr lang="en-US" dirty="0" err="1"/>
                  <a:t>i</a:t>
                </a:r>
                <a:r>
                  <a:rPr lang="en-US" dirty="0"/>
                  <a:t>] &lt; ret and A[</a:t>
                </a:r>
                <a:r>
                  <a:rPr lang="en-US" dirty="0" err="1"/>
                  <a:t>i</a:t>
                </a:r>
                <a:r>
                  <a:rPr lang="en-US" dirty="0"/>
                  <a:t>] &gt;= </a:t>
                </a:r>
                <a:r>
                  <a:rPr lang="en-US" dirty="0" err="1">
                    <a:solidFill>
                      <a:srgbClr val="7030A0"/>
                    </a:solidFill>
                  </a:rPr>
                  <a:t>minSoFar</a:t>
                </a:r>
                <a:r>
                  <a:rPr lang="en-US" dirty="0"/>
                  <a:t>:</a:t>
                </a:r>
              </a:p>
              <a:p>
                <a:pPr lvl="3"/>
                <a:r>
                  <a:rPr lang="en-US" sz="2000" dirty="0"/>
                  <a:t>ret = A[</a:t>
                </a:r>
                <a:r>
                  <a:rPr lang="en-US" sz="2000" dirty="0" err="1"/>
                  <a:t>i</a:t>
                </a:r>
                <a:r>
                  <a:rPr lang="en-US" sz="2000" dirty="0"/>
                  <a:t>]</a:t>
                </a:r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ret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943174" y="1690689"/>
            <a:ext cx="2886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/>
                </a:solidFill>
              </a:rPr>
              <a:t>(The actual algorithm here is not very important because this won’t end up being a very good idea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3174" y="5542738"/>
            <a:ext cx="32008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Still O(n)</a:t>
            </a:r>
          </a:p>
          <a:p>
            <a:r>
              <a:rPr lang="en-US" sz="2800" dirty="0">
                <a:solidFill>
                  <a:srgbClr val="FF0000"/>
                </a:solidFill>
              </a:rPr>
              <a:t>SO FAR SO GOOD.</a:t>
            </a:r>
          </a:p>
        </p:txBody>
      </p:sp>
    </p:spTree>
    <p:extLst>
      <p:ext uri="{BB962C8B-B14F-4D97-AF65-F5344CB8AC3E}">
        <p14:creationId xmlns:p14="http://schemas.microsoft.com/office/powerpoint/2010/main" val="92614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SELECT</a:t>
            </a:r>
            <a:r>
              <a:rPr lang="en-US" dirty="0"/>
              <a:t>(A, n/2) aka </a:t>
            </a:r>
            <a:r>
              <a:rPr lang="en-US" dirty="0">
                <a:solidFill>
                  <a:schemeClr val="accent4"/>
                </a:solidFill>
              </a:rPr>
              <a:t>MEDIAN</a:t>
            </a:r>
            <a:r>
              <a:rPr lang="en-US" dirty="0"/>
              <a:t>(A)?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861536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MEDIAN</a:t>
                </a:r>
                <a:r>
                  <a:rPr lang="en-US" dirty="0"/>
                  <a:t>(A):</a:t>
                </a:r>
              </a:p>
              <a:p>
                <a:pPr lvl="1"/>
                <a:r>
                  <a:rPr lang="en-US" dirty="0"/>
                  <a:t>ret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7030A0"/>
                    </a:solidFill>
                  </a:rPr>
                  <a:t>minSoFar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rgbClr val="7030A0"/>
                    </a:solidFill>
                  </a:rPr>
                  <a:t>secondMinSoFar</a:t>
                </a:r>
                <a:r>
                  <a:rPr lang="en-US" dirty="0">
                    <a:solidFill>
                      <a:srgbClr val="7030A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rgbClr val="7030A0"/>
                    </a:solidFill>
                  </a:rPr>
                  <a:t>thirdMinSoFar</a:t>
                </a:r>
                <a:r>
                  <a:rPr lang="en-US" dirty="0">
                    <a:solidFill>
                      <a:srgbClr val="7030A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dirty="0" err="1">
                    <a:solidFill>
                      <a:srgbClr val="7030A0"/>
                    </a:solidFill>
                  </a:rPr>
                  <a:t>fourthMinSoFar</a:t>
                </a:r>
                <a:r>
                  <a:rPr lang="en-US" dirty="0">
                    <a:solidFill>
                      <a:srgbClr val="7030A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charset="0"/>
                      </a:rPr>
                      <m:t>∞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lvl="1"/>
                <a:r>
                  <a:rPr lang="mr-IN" dirty="0">
                    <a:solidFill>
                      <a:srgbClr val="7030A0"/>
                    </a:solidFill>
                  </a:rPr>
                  <a:t>…</a:t>
                </a:r>
                <a:r>
                  <a:rPr lang="en-US" dirty="0">
                    <a:solidFill>
                      <a:srgbClr val="7030A0"/>
                    </a:solidFill>
                  </a:rPr>
                  <a:t>.</a:t>
                </a:r>
              </a:p>
              <a:p>
                <a:r>
                  <a:rPr lang="en-US" dirty="0"/>
                  <a:t>This is not a good idea for large k (like n/2 or n).</a:t>
                </a:r>
              </a:p>
              <a:p>
                <a:r>
                  <a:rPr lang="en-US" dirty="0"/>
                  <a:t>Basically this is just going to turn into something like </a:t>
                </a:r>
                <a:r>
                  <a:rPr lang="en-US" dirty="0">
                    <a:solidFill>
                      <a:schemeClr val="accent4"/>
                    </a:solidFill>
                  </a:rPr>
                  <a:t>INSERTIONSORT</a:t>
                </a:r>
                <a:r>
                  <a:rPr lang="mr-IN" dirty="0"/>
                  <a:t>…</a:t>
                </a:r>
                <a:r>
                  <a:rPr lang="en-US" dirty="0"/>
                  <a:t>and that was O(n</a:t>
                </a:r>
                <a:r>
                  <a:rPr lang="en-US" baseline="30000" dirty="0"/>
                  <a:t>2</a:t>
                </a:r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8615363" cy="4351338"/>
              </a:xfrm>
              <a:blipFill rotWithShape="0">
                <a:blip r:embed="rId2"/>
                <a:stretch>
                  <a:fillRect l="-1274" t="-2241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33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4034594" y="2576116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9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divide and conquer!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88215" y="1707975"/>
            <a:ext cx="5040183" cy="705201"/>
            <a:chOff x="1573619" y="3296093"/>
            <a:chExt cx="5040183" cy="705201"/>
          </a:xfrm>
        </p:grpSpPr>
        <p:sp>
          <p:nvSpPr>
            <p:cNvPr id="7" name="Rectangle 6"/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8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28650" y="1618597"/>
            <a:ext cx="241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Say we want to find </a:t>
            </a:r>
            <a:r>
              <a:rPr lang="en-US" sz="2400" dirty="0">
                <a:solidFill>
                  <a:schemeClr val="accent4"/>
                </a:solidFill>
              </a:rPr>
              <a:t>SELECT(A, k)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649" y="2947916"/>
            <a:ext cx="2715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First, pick a “</a:t>
            </a:r>
            <a:r>
              <a:rPr lang="en-US" sz="2400" dirty="0">
                <a:solidFill>
                  <a:schemeClr val="accent1"/>
                </a:solidFill>
              </a:rPr>
              <a:t>pivot</a:t>
            </a:r>
            <a:r>
              <a:rPr lang="en-US" sz="2400" dirty="0"/>
              <a:t>.”</a:t>
            </a:r>
          </a:p>
          <a:p>
            <a:r>
              <a:rPr lang="en-US" sz="2400" dirty="0"/>
              <a:t>We’ll see how to do this later.</a:t>
            </a:r>
          </a:p>
        </p:txBody>
      </p:sp>
      <p:sp>
        <p:nvSpPr>
          <p:cNvPr id="17" name="Triangle 16"/>
          <p:cNvSpPr/>
          <p:nvPr/>
        </p:nvSpPr>
        <p:spPr>
          <a:xfrm>
            <a:off x="5782025" y="2564598"/>
            <a:ext cx="857471" cy="6141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96567" y="2578584"/>
            <a:ext cx="154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How about this pivot?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8649" y="4408679"/>
            <a:ext cx="410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Next, partition the array into “bigger than 6” or “less than 6”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714384" y="1718281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42058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41844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5570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58707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295731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025650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96787" y="6219904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72570" y="6211669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44970" y="4112810"/>
            <a:ext cx="260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This PARTITION step takes time O(n).  (Notice that we don’t sort each half).</a:t>
            </a:r>
          </a:p>
        </p:txBody>
      </p:sp>
    </p:spTree>
    <p:extLst>
      <p:ext uri="{BB962C8B-B14F-4D97-AF65-F5344CB8AC3E}">
        <p14:creationId xmlns:p14="http://schemas.microsoft.com/office/powerpoint/2010/main" val="5276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139 L 0.32952 0.529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2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1 -2.96296E-6 L 0.33698 0.5273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15" y="2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9 0.00139 L -0.39184 0.5493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95" y="2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0.00996 L -0.46475 0.54931 " pathEditMode="relative" ptsTypes="AA">
                                      <p:cBhvr>
                                        <p:cTn id="3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1181 L -0.45365 0.5513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13" y="2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139 L -0.43247 0.5493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32" y="2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23" grpId="0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/>
      <p:bldP spid="33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divide and conquer!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53254" y="1707975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8650" y="1618597"/>
            <a:ext cx="241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Say we want to find </a:t>
            </a:r>
            <a:r>
              <a:rPr lang="en-US" sz="2400" dirty="0">
                <a:solidFill>
                  <a:schemeClr val="accent4"/>
                </a:solidFill>
              </a:rPr>
              <a:t>SELECT(A, k)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649" y="2947916"/>
            <a:ext cx="2715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First, pick a “</a:t>
            </a:r>
            <a:r>
              <a:rPr lang="en-US" sz="2400" dirty="0">
                <a:solidFill>
                  <a:schemeClr val="accent1"/>
                </a:solidFill>
              </a:rPr>
              <a:t>pivot</a:t>
            </a:r>
            <a:r>
              <a:rPr lang="en-US" sz="2400" dirty="0"/>
              <a:t>.”</a:t>
            </a:r>
          </a:p>
          <a:p>
            <a:r>
              <a:rPr lang="en-US" sz="2400" dirty="0"/>
              <a:t>We’ll see how to do this later.</a:t>
            </a:r>
          </a:p>
        </p:txBody>
      </p:sp>
      <p:sp>
        <p:nvSpPr>
          <p:cNvPr id="17" name="Triangle 16"/>
          <p:cNvSpPr/>
          <p:nvPr/>
        </p:nvSpPr>
        <p:spPr>
          <a:xfrm>
            <a:off x="5782025" y="2564598"/>
            <a:ext cx="857471" cy="6141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96567" y="2578584"/>
            <a:ext cx="154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How about this pivot?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8649" y="4408679"/>
            <a:ext cx="4107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Next, partition the array into “bigger than 6” or “less than 6”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796567" y="5323665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501768" y="5323665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481352" y="5377189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55707" y="1707976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236226" y="537718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991100" y="537718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736686" y="537718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96787" y="6219904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72570" y="6211669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44970" y="4112810"/>
            <a:ext cx="260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This PARTITION step takes time O(n).  (Notice that we don’t sort each half).</a:t>
            </a:r>
          </a:p>
        </p:txBody>
      </p:sp>
    </p:spTree>
    <p:extLst>
      <p:ext uri="{BB962C8B-B14F-4D97-AF65-F5344CB8AC3E}">
        <p14:creationId xmlns:p14="http://schemas.microsoft.com/office/powerpoint/2010/main" val="1915386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44" y="365126"/>
            <a:ext cx="7886700" cy="603630"/>
          </a:xfrm>
        </p:spPr>
        <p:txBody>
          <a:bodyPr>
            <a:normAutofit fontScale="90000"/>
          </a:bodyPr>
          <a:lstStyle/>
          <a:p>
            <a:r>
              <a:rPr lang="en-US" dirty="0"/>
              <a:t>Idea continued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989943" y="234181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24766" y="234181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1259" y="2341816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46694" y="133808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96460" y="2341817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07246" y="2339739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40223" y="2339739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riangle 18"/>
          <p:cNvSpPr/>
          <p:nvPr/>
        </p:nvSpPr>
        <p:spPr>
          <a:xfrm>
            <a:off x="4386178" y="2078189"/>
            <a:ext cx="403898" cy="2615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246694" y="2339739"/>
            <a:ext cx="91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pivot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77423" y="3044940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35100" y="3044939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6966" y="886149"/>
            <a:ext cx="241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Say we want to find </a:t>
            </a:r>
            <a:r>
              <a:rPr lang="en-US" sz="2400" dirty="0">
                <a:solidFill>
                  <a:schemeClr val="accent4"/>
                </a:solidFill>
              </a:rPr>
              <a:t>SELECT(A, k)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0501" y="3971499"/>
            <a:ext cx="67419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If k = 5 = </a:t>
            </a:r>
            <a:r>
              <a:rPr lang="en-US" sz="2400" dirty="0" err="1">
                <a:solidFill>
                  <a:schemeClr val="accent4"/>
                </a:solidFill>
              </a:rPr>
              <a:t>len</a:t>
            </a:r>
            <a:r>
              <a:rPr lang="en-US" sz="2400" dirty="0">
                <a:solidFill>
                  <a:schemeClr val="accent4"/>
                </a:solidFill>
              </a:rPr>
              <a:t>(L) + 1: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We should return </a:t>
            </a:r>
            <a:r>
              <a:rPr lang="en-US" sz="2400" dirty="0">
                <a:solidFill>
                  <a:schemeClr val="accent4"/>
                </a:solidFill>
              </a:rPr>
              <a:t>A[pivot]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If k &lt; 5: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We should return </a:t>
            </a:r>
            <a:r>
              <a:rPr lang="en-US" sz="2400" dirty="0">
                <a:solidFill>
                  <a:schemeClr val="accent4"/>
                </a:solidFill>
              </a:rPr>
              <a:t>SELECT(L, k)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If k &gt; 5: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We should return </a:t>
            </a:r>
            <a:r>
              <a:rPr lang="en-US" sz="2400" dirty="0">
                <a:solidFill>
                  <a:schemeClr val="accent4"/>
                </a:solidFill>
              </a:rPr>
              <a:t>SELECT(R, k </a:t>
            </a:r>
            <a:r>
              <a:rPr lang="mr-IN" sz="2400" dirty="0">
                <a:solidFill>
                  <a:schemeClr val="accent4"/>
                </a:solidFill>
              </a:rPr>
              <a:t>–</a:t>
            </a:r>
            <a:r>
              <a:rPr lang="en-US" sz="2400" dirty="0">
                <a:solidFill>
                  <a:schemeClr val="accent4"/>
                </a:solidFill>
              </a:rPr>
              <a:t> 5)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14196" y="4640051"/>
            <a:ext cx="270201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FF0000"/>
                </a:solidFill>
              </a:rPr>
              <a:t>This suggests a recursive algorithm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(still need to figure out how to pick the pivot</a:t>
            </a:r>
            <a:r>
              <a:rPr lang="mr-IN" dirty="0">
                <a:solidFill>
                  <a:srgbClr val="FF0000"/>
                </a:solidFill>
              </a:rPr>
              <a:t>…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018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 bldLvl="2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39541"/>
            <a:ext cx="7886700" cy="1325563"/>
          </a:xfrm>
        </p:spPr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191" y="259163"/>
            <a:ext cx="5320145" cy="1598915"/>
          </a:xfrm>
          <a:ln>
            <a:solidFill>
              <a:srgbClr val="0066FF"/>
            </a:solidFill>
          </a:ln>
        </p:spPr>
        <p:txBody>
          <a:bodyPr anchor="ctr">
            <a:normAutofit/>
          </a:bodyPr>
          <a:lstStyle/>
          <a:p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getPivot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(A)</a:t>
            </a:r>
            <a:r>
              <a:rPr lang="en-US" sz="2000" dirty="0">
                <a:ea typeface="Courier" charset="0"/>
                <a:cs typeface="Courier" charset="0"/>
              </a:rPr>
              <a:t>returns some pivot for us.</a:t>
            </a:r>
          </a:p>
          <a:p>
            <a:pPr lvl="1"/>
            <a:r>
              <a:rPr lang="en-US" sz="1800" dirty="0">
                <a:solidFill>
                  <a:srgbClr val="FF7400"/>
                </a:solidFill>
                <a:ea typeface="Courier" charset="0"/>
                <a:cs typeface="Courier" charset="0"/>
              </a:rPr>
              <a:t>How?? We’ll see later</a:t>
            </a:r>
            <a:r>
              <a:rPr lang="mr-IN" sz="1800" dirty="0">
                <a:solidFill>
                  <a:srgbClr val="FF7400"/>
                </a:solidFill>
                <a:ea typeface="Courier" charset="0"/>
                <a:cs typeface="Courier" charset="0"/>
              </a:rPr>
              <a:t>…</a:t>
            </a:r>
            <a:endParaRPr lang="en-US" sz="1800" dirty="0">
              <a:solidFill>
                <a:srgbClr val="FF7400"/>
              </a:solidFill>
              <a:ea typeface="Courier" charset="0"/>
              <a:cs typeface="Courier" charset="0"/>
            </a:endParaRPr>
          </a:p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Partition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A,p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000" dirty="0">
                <a:ea typeface="Courier" charset="0"/>
                <a:cs typeface="Courier" charset="0"/>
              </a:rPr>
              <a:t> splits up A into L, A[p], R. </a:t>
            </a:r>
          </a:p>
          <a:p>
            <a:pPr lvl="1"/>
            <a:r>
              <a:rPr lang="en-US" sz="1800" dirty="0">
                <a:solidFill>
                  <a:srgbClr val="0066FF"/>
                </a:solidFill>
                <a:ea typeface="Courier" charset="0"/>
                <a:cs typeface="Courier" charset="0"/>
              </a:rPr>
              <a:t>See Lecture 4 </a:t>
            </a:r>
            <a:r>
              <a:rPr lang="en-US" sz="1800" dirty="0" err="1">
                <a:solidFill>
                  <a:srgbClr val="0066FF"/>
                </a:solidFill>
                <a:ea typeface="Courier" charset="0"/>
                <a:cs typeface="Courier" charset="0"/>
              </a:rPr>
              <a:t>IPython</a:t>
            </a:r>
            <a:r>
              <a:rPr lang="en-US" sz="1800" dirty="0">
                <a:solidFill>
                  <a:srgbClr val="0066FF"/>
                </a:solidFill>
                <a:ea typeface="Courier" charset="0"/>
                <a:cs typeface="Courier" charset="0"/>
              </a:rPr>
              <a:t> notebook for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191191" y="2051052"/>
            <a:ext cx="68580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/>
              <a:t>(</a:t>
            </a:r>
            <a:r>
              <a:rPr lang="en-US" sz="2400" dirty="0" err="1"/>
              <a:t>A,k</a:t>
            </a:r>
            <a:r>
              <a:rPr lang="en-US" sz="2400" dirty="0"/>
              <a:t>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FF7400"/>
                </a:solidFill>
              </a:rPr>
              <a:t>If</a:t>
            </a:r>
            <a:r>
              <a:rPr lang="en-US" sz="2400" dirty="0">
                <a:solidFill>
                  <a:srgbClr val="FF7400"/>
                </a:solidFill>
              </a:rPr>
              <a:t> </a:t>
            </a:r>
            <a:r>
              <a:rPr lang="en-US" sz="2400" dirty="0" err="1">
                <a:solidFill>
                  <a:srgbClr val="FF7400"/>
                </a:solidFill>
              </a:rPr>
              <a:t>len</a:t>
            </a:r>
            <a:r>
              <a:rPr lang="en-US" sz="2400" dirty="0">
                <a:solidFill>
                  <a:srgbClr val="FF7400"/>
                </a:solidFill>
              </a:rPr>
              <a:t>(A) &lt;= 50: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FF7400"/>
                </a:solidFill>
              </a:rPr>
              <a:t>A = </a:t>
            </a:r>
            <a:r>
              <a:rPr lang="en-US" sz="2400" b="1" dirty="0" err="1">
                <a:solidFill>
                  <a:srgbClr val="FF7400"/>
                </a:solidFill>
                <a:latin typeface="Courier" charset="0"/>
                <a:ea typeface="Courier" charset="0"/>
                <a:cs typeface="Courier" charset="0"/>
              </a:rPr>
              <a:t>MergeSort</a:t>
            </a:r>
            <a:r>
              <a:rPr lang="en-US" sz="2400" dirty="0">
                <a:solidFill>
                  <a:srgbClr val="FF7400"/>
                </a:solidFill>
              </a:rPr>
              <a:t>(A)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b="1" dirty="0">
                <a:solidFill>
                  <a:srgbClr val="FF7400"/>
                </a:solidFill>
              </a:rPr>
              <a:t>Return</a:t>
            </a:r>
            <a:r>
              <a:rPr lang="en-US" sz="2400" dirty="0">
                <a:solidFill>
                  <a:srgbClr val="FF7400"/>
                </a:solidFill>
              </a:rPr>
              <a:t> A[k-1] 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p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getPivot</a:t>
            </a:r>
            <a:r>
              <a:rPr lang="en-US" sz="2400" dirty="0"/>
              <a:t>(A)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L, </a:t>
            </a:r>
            <a:r>
              <a:rPr lang="en-US" sz="2400" dirty="0" err="1"/>
              <a:t>pivotVal</a:t>
            </a:r>
            <a:r>
              <a:rPr lang="en-US" sz="2400" dirty="0"/>
              <a:t>, R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Partition</a:t>
            </a:r>
            <a:r>
              <a:rPr lang="en-US" sz="2400" dirty="0"/>
              <a:t>(</a:t>
            </a:r>
            <a:r>
              <a:rPr lang="en-US" sz="2400" dirty="0" err="1"/>
              <a:t>A,p</a:t>
            </a:r>
            <a:r>
              <a:rPr lang="en-US" sz="2400" dirty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if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len</a:t>
            </a:r>
            <a:r>
              <a:rPr lang="en-US" sz="2400" dirty="0">
                <a:solidFill>
                  <a:schemeClr val="accent1"/>
                </a:solidFill>
              </a:rPr>
              <a:t>(L) ==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return </a:t>
            </a:r>
            <a:r>
              <a:rPr lang="en-US" sz="2400" dirty="0" err="1">
                <a:solidFill>
                  <a:schemeClr val="accent1"/>
                </a:solidFill>
              </a:rPr>
              <a:t>pivotVal</a:t>
            </a:r>
            <a:endParaRPr lang="en-US" sz="2400" dirty="0">
              <a:solidFill>
                <a:schemeClr val="accent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Else if </a:t>
            </a:r>
            <a:r>
              <a:rPr lang="en-US" sz="2400" dirty="0" err="1">
                <a:solidFill>
                  <a:srgbClr val="7030A0"/>
                </a:solidFill>
              </a:rPr>
              <a:t>len</a:t>
            </a:r>
            <a:r>
              <a:rPr lang="en-US" sz="2400" dirty="0">
                <a:solidFill>
                  <a:srgbClr val="7030A0"/>
                </a:solidFill>
              </a:rPr>
              <a:t>(L) &gt;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return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>
                <a:solidFill>
                  <a:srgbClr val="7030A0"/>
                </a:solidFill>
              </a:rPr>
              <a:t>(L, k)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0066FF"/>
                </a:solidFill>
              </a:rPr>
              <a:t>Else if </a:t>
            </a:r>
            <a:r>
              <a:rPr lang="en-US" sz="2400" dirty="0" err="1">
                <a:solidFill>
                  <a:srgbClr val="0066FF"/>
                </a:solidFill>
              </a:rPr>
              <a:t>len</a:t>
            </a:r>
            <a:r>
              <a:rPr lang="en-US" sz="2400" dirty="0">
                <a:solidFill>
                  <a:srgbClr val="0066FF"/>
                </a:solidFill>
              </a:rPr>
              <a:t>(L) &lt;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0066FF"/>
                </a:solidFill>
              </a:rPr>
              <a:t>return </a:t>
            </a:r>
            <a:r>
              <a:rPr lang="en-US" sz="2400" b="1" dirty="0">
                <a:solidFill>
                  <a:srgbClr val="0066FF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>
                <a:solidFill>
                  <a:srgbClr val="0066FF"/>
                </a:solidFill>
              </a:rPr>
              <a:t>(R, k </a:t>
            </a:r>
            <a:r>
              <a:rPr lang="mr-IN" sz="2400" dirty="0">
                <a:solidFill>
                  <a:srgbClr val="0066FF"/>
                </a:solidFill>
              </a:rPr>
              <a:t>–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len</a:t>
            </a:r>
            <a:r>
              <a:rPr lang="en-US" sz="2400" dirty="0">
                <a:solidFill>
                  <a:srgbClr val="0066FF"/>
                </a:solidFill>
              </a:rPr>
              <a:t>(L) </a:t>
            </a:r>
            <a:r>
              <a:rPr lang="mr-IN" sz="2400" dirty="0">
                <a:solidFill>
                  <a:srgbClr val="0066FF"/>
                </a:solidFill>
              </a:rPr>
              <a:t>–</a:t>
            </a:r>
            <a:r>
              <a:rPr lang="en-US" sz="2400" dirty="0">
                <a:solidFill>
                  <a:srgbClr val="0066FF"/>
                </a:solidFill>
              </a:rPr>
              <a:t> 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31376" y="2244026"/>
            <a:ext cx="3108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7400"/>
                </a:solidFill>
              </a:rPr>
              <a:t>Base Case</a:t>
            </a:r>
            <a:r>
              <a:rPr lang="en-US" dirty="0">
                <a:solidFill>
                  <a:srgbClr val="FF7400"/>
                </a:solidFill>
              </a:rPr>
              <a:t>: If the </a:t>
            </a:r>
            <a:r>
              <a:rPr lang="en-US" dirty="0" err="1">
                <a:solidFill>
                  <a:srgbClr val="FF7400"/>
                </a:solidFill>
              </a:rPr>
              <a:t>len</a:t>
            </a:r>
            <a:r>
              <a:rPr lang="en-US" dirty="0">
                <a:solidFill>
                  <a:srgbClr val="FF7400"/>
                </a:solidFill>
              </a:rPr>
              <a:t>(A) = O(1), then any sorting algorithm runs in time O(1).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1376" y="4313209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</a:rPr>
              <a:t>Case 1</a:t>
            </a:r>
            <a:r>
              <a:rPr lang="en-US" dirty="0">
                <a:solidFill>
                  <a:schemeClr val="accent1"/>
                </a:solidFill>
              </a:rPr>
              <a:t>: We got lucky and found exactly the </a:t>
            </a:r>
            <a:r>
              <a:rPr lang="en-US" dirty="0" err="1">
                <a:solidFill>
                  <a:schemeClr val="accent1"/>
                </a:solidFill>
              </a:rPr>
              <a:t>k’th</a:t>
            </a:r>
            <a:r>
              <a:rPr lang="en-US" dirty="0">
                <a:solidFill>
                  <a:schemeClr val="accent1"/>
                </a:solidFill>
              </a:rPr>
              <a:t> smallest value!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31376" y="5059120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</a:rPr>
              <a:t>Case 2</a:t>
            </a:r>
            <a:r>
              <a:rPr lang="en-US" dirty="0">
                <a:solidFill>
                  <a:srgbClr val="7030A0"/>
                </a:solidFill>
              </a:rPr>
              <a:t>: The </a:t>
            </a:r>
            <a:r>
              <a:rPr lang="en-US" dirty="0" err="1">
                <a:solidFill>
                  <a:srgbClr val="7030A0"/>
                </a:solidFill>
              </a:rPr>
              <a:t>k’th</a:t>
            </a:r>
            <a:r>
              <a:rPr lang="en-US" dirty="0">
                <a:solidFill>
                  <a:srgbClr val="7030A0"/>
                </a:solidFill>
              </a:rPr>
              <a:t> smallest value is in the first part of the list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4111" y="5798845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66FF"/>
                </a:solidFill>
              </a:rPr>
              <a:t>Case 3</a:t>
            </a:r>
            <a:r>
              <a:rPr lang="en-US" dirty="0">
                <a:solidFill>
                  <a:srgbClr val="0066FF"/>
                </a:solidFill>
              </a:rPr>
              <a:t>: The </a:t>
            </a:r>
            <a:r>
              <a:rPr lang="en-US" dirty="0" err="1">
                <a:solidFill>
                  <a:srgbClr val="0066FF"/>
                </a:solidFill>
              </a:rPr>
              <a:t>k’th</a:t>
            </a:r>
            <a:r>
              <a:rPr lang="en-US" dirty="0">
                <a:solidFill>
                  <a:srgbClr val="0066FF"/>
                </a:solidFill>
              </a:rPr>
              <a:t> smallest value is in the second part of the list</a:t>
            </a:r>
          </a:p>
        </p:txBody>
      </p:sp>
    </p:spTree>
    <p:extLst>
      <p:ext uri="{BB962C8B-B14F-4D97-AF65-F5344CB8AC3E}">
        <p14:creationId xmlns:p14="http://schemas.microsoft.com/office/powerpoint/2010/main" val="16148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sure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66FF"/>
                </a:solidFill>
              </a:rPr>
              <a:t>[</a:t>
            </a:r>
            <a:r>
              <a:rPr lang="en-US" dirty="0" err="1">
                <a:solidFill>
                  <a:srgbClr val="0066FF"/>
                </a:solidFill>
              </a:rPr>
              <a:t>IPython</a:t>
            </a:r>
            <a:r>
              <a:rPr lang="en-US" dirty="0">
                <a:solidFill>
                  <a:srgbClr val="0066FF"/>
                </a:solidFill>
              </a:rPr>
              <a:t> Notebook for Lecture 4]</a:t>
            </a:r>
          </a:p>
        </p:txBody>
      </p:sp>
    </p:spTree>
    <p:extLst>
      <p:ext uri="{BB962C8B-B14F-4D97-AF65-F5344CB8AC3E}">
        <p14:creationId xmlns:p14="http://schemas.microsoft.com/office/powerpoint/2010/main" val="273206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should be convinced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399" y="1702207"/>
            <a:ext cx="8191491" cy="43513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800" dirty="0"/>
              <a:t>No matter what procedure we use for </a:t>
            </a:r>
            <a:r>
              <a:rPr lang="en-US" sz="2800" b="1" dirty="0" err="1">
                <a:latin typeface="Courier" charset="0"/>
                <a:ea typeface="Courier" charset="0"/>
                <a:cs typeface="Courier" charset="0"/>
              </a:rPr>
              <a:t>getPivot</a:t>
            </a:r>
            <a:r>
              <a:rPr lang="en-US" sz="2800" dirty="0"/>
              <a:t>(A), </a:t>
            </a:r>
            <a:r>
              <a:rPr lang="en-US" sz="2800" b="1" dirty="0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800" dirty="0"/>
              <a:t>(</a:t>
            </a:r>
            <a:r>
              <a:rPr lang="en-US" sz="2800" dirty="0" err="1"/>
              <a:t>A,k</a:t>
            </a:r>
            <a:r>
              <a:rPr lang="en-US" sz="2800" dirty="0"/>
              <a:t>) returns a correct answer.</a:t>
            </a:r>
          </a:p>
          <a:p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428" y="4125652"/>
            <a:ext cx="2146713" cy="21862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83927" y="6311899"/>
            <a:ext cx="295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Siggi</a:t>
            </a:r>
            <a:r>
              <a:rPr lang="en-US" dirty="0">
                <a:solidFill>
                  <a:srgbClr val="7030A0"/>
                </a:solidFill>
              </a:rPr>
              <a:t> the Studious Stork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31741" y="3525487"/>
            <a:ext cx="4199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Formally prove the correctness of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>
                <a:solidFill>
                  <a:srgbClr val="7030A0"/>
                </a:solidFill>
              </a:rPr>
              <a:t>!  (Hint: Induction!)</a:t>
            </a:r>
          </a:p>
        </p:txBody>
      </p:sp>
    </p:spTree>
    <p:extLst>
      <p:ext uri="{BB962C8B-B14F-4D97-AF65-F5344CB8AC3E}">
        <p14:creationId xmlns:p14="http://schemas.microsoft.com/office/powerpoint/2010/main" val="163671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726" y="289241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What is the running time?</a:t>
            </a:r>
            <a:br>
              <a:rPr lang="en-US" dirty="0"/>
            </a:br>
            <a:r>
              <a:rPr lang="en-US" sz="2400" dirty="0"/>
              <a:t>Assuming we pick the pivot in time O(n)…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0126" y="1785937"/>
                <a:ext cx="7886700" cy="50720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1" i="0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𝐥</m:t>
                                  </m:r>
                                  <m:r>
                                    <a:rPr lang="en-US" sz="2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𝐞𝐧</m:t>
                                  </m:r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1" i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𝐋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       </m:t>
                              </m:r>
                              <m:r>
                                <a:rPr lang="en-US" sz="24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𝐥𝐞𝐧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𝐋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 −1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 smtClean="0">
                                      <a:solidFill>
                                        <a:schemeClr val="accent1"/>
                                      </a:solidFill>
                                      <a:latin typeface="Cambria Math" charset="0"/>
                                    </a:rPr>
                                    <m:t>𝐥𝐞𝐧</m:t>
                                  </m:r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0">
                                          <a:solidFill>
                                            <a:schemeClr val="accent1"/>
                                          </a:solidFill>
                                          <a:latin typeface="Cambria Math" charset="0"/>
                                        </a:rPr>
                                        <m:t>𝐑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        </m:t>
                              </m:r>
                              <m:r>
                                <a:rPr lang="en-US" sz="24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𝐥𝐞𝐧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𝐋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 −1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                                </m:t>
                              </m:r>
                              <m:r>
                                <a:rPr lang="en-US" sz="2400" b="1" i="0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𝐥𝐞𝐧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𝐋</m:t>
                                  </m:r>
                                </m:e>
                              </m:d>
                              <m:r>
                                <a:rPr lang="en-US" sz="2400" b="1" i="0"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What are </a:t>
                </a:r>
                <a:r>
                  <a:rPr lang="en-US" sz="2400" b="1" dirty="0" err="1">
                    <a:solidFill>
                      <a:schemeClr val="accent4"/>
                    </a:solidFill>
                  </a:rPr>
                  <a:t>len</a:t>
                </a:r>
                <a:r>
                  <a:rPr lang="en-US" sz="2400" b="1" dirty="0">
                    <a:solidFill>
                      <a:schemeClr val="accent4"/>
                    </a:solidFill>
                  </a:rPr>
                  <a:t>(L)</a:t>
                </a:r>
                <a:r>
                  <a:rPr lang="en-US" sz="2400" dirty="0"/>
                  <a:t> and </a:t>
                </a:r>
                <a:r>
                  <a:rPr lang="en-US" sz="2400" b="1" dirty="0" err="1">
                    <a:solidFill>
                      <a:schemeClr val="accent1"/>
                    </a:solidFill>
                  </a:rPr>
                  <a:t>len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(R)</a:t>
                </a:r>
                <a:r>
                  <a:rPr lang="en-US" sz="2400" dirty="0"/>
                  <a:t>?</a:t>
                </a:r>
              </a:p>
              <a:p>
                <a:r>
                  <a:rPr lang="en-US" sz="2400" dirty="0"/>
                  <a:t>That depends on how we pick the pivot</a:t>
                </a:r>
                <a:r>
                  <a:rPr lang="mr-IN" sz="2400" dirty="0"/>
                  <a:t>…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0126" y="1785937"/>
                <a:ext cx="7886700" cy="5072063"/>
              </a:xfrm>
              <a:blipFill>
                <a:blip r:embed="rId2"/>
                <a:stretch>
                  <a:fillRect l="-965" t="-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AA043CE-F2CE-7E47-976F-E9FE44F2C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076" y="5119678"/>
            <a:ext cx="3991231" cy="14870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8FC68B-9C62-D541-9EB1-D30E521301C1}"/>
              </a:ext>
            </a:extLst>
          </p:cNvPr>
          <p:cNvSpPr/>
          <p:nvPr/>
        </p:nvSpPr>
        <p:spPr>
          <a:xfrm>
            <a:off x="4273872" y="461533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000" dirty="0"/>
              <a:t>What would be a “good” pivot?</a:t>
            </a:r>
          </a:p>
          <a:p>
            <a:pPr lvl="1"/>
            <a:r>
              <a:rPr lang="en-US" sz="2000" dirty="0"/>
              <a:t>What would be a “bad” pivot?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FC977-B979-1C44-A759-4F0A8E7C57D5}"/>
              </a:ext>
            </a:extLst>
          </p:cNvPr>
          <p:cNvSpPr txBox="1"/>
          <p:nvPr/>
        </p:nvSpPr>
        <p:spPr>
          <a:xfrm>
            <a:off x="5080857" y="6317535"/>
            <a:ext cx="334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Think-Pair-Share Terrapins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F9C42-1617-FF45-8A84-C40D9BE635F7}"/>
              </a:ext>
            </a:extLst>
          </p:cNvPr>
          <p:cNvSpPr txBox="1"/>
          <p:nvPr/>
        </p:nvSpPr>
        <p:spPr>
          <a:xfrm>
            <a:off x="10713" y="6119336"/>
            <a:ext cx="41653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7400"/>
                </a:solidFill>
              </a:rPr>
              <a:t>The best way would be to always pick the pivot so that </a:t>
            </a:r>
            <a:r>
              <a:rPr lang="en-US" sz="1400" dirty="0" err="1">
                <a:solidFill>
                  <a:srgbClr val="FF7400"/>
                </a:solidFill>
              </a:rPr>
              <a:t>len</a:t>
            </a:r>
            <a:r>
              <a:rPr lang="en-US" sz="1400" dirty="0">
                <a:solidFill>
                  <a:srgbClr val="FF7400"/>
                </a:solidFill>
              </a:rPr>
              <a:t>(L) = k-1.  But say we don’t have control over k, just over how we pick the pivot.</a:t>
            </a:r>
          </a:p>
        </p:txBody>
      </p:sp>
    </p:spTree>
    <p:extLst>
      <p:ext uri="{BB962C8B-B14F-4D97-AF65-F5344CB8AC3E}">
        <p14:creationId xmlns:p14="http://schemas.microsoft.com/office/powerpoint/2010/main" val="87252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2C057-BECE-BC49-A068-121E0644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053A4-3B91-0947-9BEC-8AE3D4A3E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Thursday (x2) and Friday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Check website for schedule.</a:t>
            </a:r>
          </a:p>
          <a:p>
            <a:r>
              <a:rPr lang="en-US" dirty="0"/>
              <a:t>In general, think of section as reviewing that week’s material so you’ll be ready to go when HW is released on Friday.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This week a bit different; will cover both Weeks 1 and 2 material.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048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44" y="265605"/>
            <a:ext cx="7886700" cy="1325563"/>
          </a:xfrm>
        </p:spPr>
        <p:txBody>
          <a:bodyPr/>
          <a:lstStyle/>
          <a:p>
            <a:r>
              <a:rPr lang="en-US" dirty="0"/>
              <a:t>The ideal pivot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822474" cy="4351338"/>
          </a:xfrm>
        </p:spPr>
        <p:txBody>
          <a:bodyPr/>
          <a:lstStyle/>
          <a:p>
            <a:r>
              <a:rPr lang="en-US" dirty="0"/>
              <a:t>We split the input exactly in half: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(L) = </a:t>
            </a:r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(R) = (n-1)/2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Suppose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=</m:t>
                    </m:r>
                    <m:r>
                      <a:rPr lang="en-US" sz="1800" i="1" smtClean="0">
                        <a:latin typeface="Cambria Math" charset="0"/>
                      </a:rPr>
                      <m:t>𝑎</m:t>
                    </m:r>
                    <m:r>
                      <a:rPr lang="en-US" sz="1800" i="1" smtClean="0">
                        <a:latin typeface="Cambria Math" charset="0"/>
                      </a:rPr>
                      <m:t>⋅</m:t>
                    </m:r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80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+</m:t>
                    </m:r>
                    <m:r>
                      <a:rPr lang="en-US" sz="180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.  Then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  <a:blipFill rotWithShape="0">
                <a:blip r:embed="rId2"/>
                <a:stretch>
                  <a:fillRect l="-464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784" y="31148"/>
            <a:ext cx="2281039" cy="1287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9F7023-5C44-2746-8F98-2247FC22653C}"/>
                  </a:ext>
                </a:extLst>
              </p:cNvPr>
              <p:cNvSpPr txBox="1"/>
              <p:nvPr/>
            </p:nvSpPr>
            <p:spPr>
              <a:xfrm>
                <a:off x="4039887" y="5468125"/>
                <a:ext cx="5215677" cy="1248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9F7023-5C44-2746-8F98-2247FC226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887" y="5468125"/>
                <a:ext cx="5215677" cy="12485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49586F6-4C4A-DF44-BA89-9F20D1955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51" y="3675758"/>
            <a:ext cx="3453372" cy="1286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ADD12-EFF3-5A4E-BAAE-BEB255119663}"/>
              </a:ext>
            </a:extLst>
          </p:cNvPr>
          <p:cNvSpPr txBox="1"/>
          <p:nvPr/>
        </p:nvSpPr>
        <p:spPr>
          <a:xfrm>
            <a:off x="1242111" y="3445643"/>
            <a:ext cx="279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happens in that case?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DE83FB-7832-BA44-9C1A-185669D7AED7}"/>
              </a:ext>
            </a:extLst>
          </p:cNvPr>
          <p:cNvSpPr txBox="1"/>
          <p:nvPr/>
        </p:nvSpPr>
        <p:spPr>
          <a:xfrm>
            <a:off x="4699322" y="4660560"/>
            <a:ext cx="3696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case it’s helpful…</a:t>
            </a:r>
          </a:p>
        </p:txBody>
      </p:sp>
    </p:spTree>
    <p:extLst>
      <p:ext uri="{BB962C8B-B14F-4D97-AF65-F5344CB8AC3E}">
        <p14:creationId xmlns:p14="http://schemas.microsoft.com/office/powerpoint/2010/main" val="39886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5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44" y="265605"/>
            <a:ext cx="7886700" cy="1325563"/>
          </a:xfrm>
        </p:spPr>
        <p:txBody>
          <a:bodyPr/>
          <a:lstStyle/>
          <a:p>
            <a:r>
              <a:rPr lang="en-US" dirty="0"/>
              <a:t>The ideal pivot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822474" cy="4351338"/>
          </a:xfrm>
        </p:spPr>
        <p:txBody>
          <a:bodyPr/>
          <a:lstStyle/>
          <a:p>
            <a:r>
              <a:rPr lang="en-US" dirty="0"/>
              <a:t>We split the input exactly in half: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(L) = </a:t>
            </a:r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(R) = (n-1)/2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Let’s pretend that’s the case and  use the </a:t>
            </a:r>
            <a:r>
              <a:rPr lang="en-US" b="1" dirty="0"/>
              <a:t>Master Theorem</a:t>
            </a:r>
            <a:r>
              <a:rPr lang="en-US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Suppose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=</m:t>
                    </m:r>
                    <m:r>
                      <a:rPr lang="en-US" sz="1800" i="1" smtClean="0">
                        <a:latin typeface="Cambria Math" charset="0"/>
                      </a:rPr>
                      <m:t>𝑎</m:t>
                    </m:r>
                    <m:r>
                      <a:rPr lang="en-US" sz="1800" i="1" smtClean="0">
                        <a:latin typeface="Cambria Math" charset="0"/>
                      </a:rPr>
                      <m:t>⋅</m:t>
                    </m:r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80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+</m:t>
                    </m:r>
                    <m:r>
                      <a:rPr lang="en-US" sz="180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.  Then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  <a:blipFill rotWithShape="0">
                <a:blip r:embed="rId2"/>
                <a:stretch>
                  <a:fillRect l="-464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6021365" y="1353507"/>
            <a:ext cx="3418943" cy="1774221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Apply here, the Master Theorem does NOT.  Making unsubstantiated assumptions about problem sizes, we are.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44823" y="4400371"/>
            <a:ext cx="195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Jedi master Yoda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16102" y="3842525"/>
                <a:ext cx="3546929" cy="20423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4"/>
                    </a:solidFill>
                  </a:rPr>
                  <a:t>So a = 1, b = 2, d = 1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02" y="3842525"/>
                <a:ext cx="3546929" cy="2042354"/>
              </a:xfrm>
              <a:prstGeom prst="rect">
                <a:avLst/>
              </a:prstGeom>
              <a:blipFill>
                <a:blip r:embed="rId4"/>
                <a:stretch>
                  <a:fillRect l="-2135" b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784" y="31148"/>
            <a:ext cx="2281039" cy="12874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837" y="3002909"/>
            <a:ext cx="1180406" cy="14164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9F7023-5C44-2746-8F98-2247FC22653C}"/>
                  </a:ext>
                </a:extLst>
              </p:cNvPr>
              <p:cNvSpPr txBox="1"/>
              <p:nvPr/>
            </p:nvSpPr>
            <p:spPr>
              <a:xfrm>
                <a:off x="4039887" y="5468125"/>
                <a:ext cx="5215677" cy="1248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9F7023-5C44-2746-8F98-2247FC226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887" y="5468125"/>
                <a:ext cx="5215677" cy="12485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627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628" y="281676"/>
            <a:ext cx="8486285" cy="1325563"/>
          </a:xfrm>
        </p:spPr>
        <p:txBody>
          <a:bodyPr>
            <a:normAutofit/>
          </a:bodyPr>
          <a:lstStyle/>
          <a:p>
            <a:r>
              <a:rPr lang="en-US" dirty="0"/>
              <a:t>The worst pivot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628" y="1607239"/>
            <a:ext cx="7886700" cy="4351338"/>
          </a:xfrm>
        </p:spPr>
        <p:txBody>
          <a:bodyPr/>
          <a:lstStyle/>
          <a:p>
            <a:r>
              <a:rPr lang="en-US" dirty="0"/>
              <a:t>Say our choice of pivot doesn’t depend on A.</a:t>
            </a:r>
          </a:p>
          <a:p>
            <a:r>
              <a:rPr lang="en-US" dirty="0"/>
              <a:t>A bad guy who </a:t>
            </a:r>
            <a:r>
              <a:rPr lang="en-US" b="1" dirty="0">
                <a:solidFill>
                  <a:srgbClr val="FF0000"/>
                </a:solidFill>
              </a:rPr>
              <a:t>knows what pivots we will choose</a:t>
            </a:r>
            <a:r>
              <a:rPr lang="en-US" dirty="0"/>
              <a:t> gets to come up with A.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994" y="3985578"/>
            <a:ext cx="3519701" cy="301688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7F92838-3703-0B42-84CA-2E4A25B1F152}"/>
              </a:ext>
            </a:extLst>
          </p:cNvPr>
          <p:cNvGrpSpPr/>
          <p:nvPr/>
        </p:nvGrpSpPr>
        <p:grpSpPr>
          <a:xfrm>
            <a:off x="854345" y="3627625"/>
            <a:ext cx="5766649" cy="705201"/>
            <a:chOff x="1573619" y="3296093"/>
            <a:chExt cx="5766649" cy="7052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CA32D8-E706-9C48-85D7-5650B67E51C3}"/>
                </a:ext>
              </a:extLst>
            </p:cNvPr>
            <p:cNvSpPr/>
            <p:nvPr/>
          </p:nvSpPr>
          <p:spPr>
            <a:xfrm>
              <a:off x="1573619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2313ED-4FC2-1D46-936E-1745A7C335E7}"/>
                </a:ext>
              </a:extLst>
            </p:cNvPr>
            <p:cNvSpPr/>
            <p:nvPr/>
          </p:nvSpPr>
          <p:spPr>
            <a:xfrm>
              <a:off x="230353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D472C7-8798-3148-94EA-05940A60773D}"/>
                </a:ext>
              </a:extLst>
            </p:cNvPr>
            <p:cNvSpPr/>
            <p:nvPr/>
          </p:nvSpPr>
          <p:spPr>
            <a:xfrm>
              <a:off x="301219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AA3773-F757-AE45-9120-F5664F1AEF0B}"/>
                </a:ext>
              </a:extLst>
            </p:cNvPr>
            <p:cNvSpPr/>
            <p:nvPr/>
          </p:nvSpPr>
          <p:spPr>
            <a:xfrm>
              <a:off x="373865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FF1865-E3DB-854B-9A91-C2D4F2250F50}"/>
                </a:ext>
              </a:extLst>
            </p:cNvPr>
            <p:cNvSpPr/>
            <p:nvPr/>
          </p:nvSpPr>
          <p:spPr>
            <a:xfrm>
              <a:off x="4470028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91F643-EF98-034F-BA7B-CD40B2193B12}"/>
                </a:ext>
              </a:extLst>
            </p:cNvPr>
            <p:cNvSpPr/>
            <p:nvPr/>
          </p:nvSpPr>
          <p:spPr>
            <a:xfrm>
              <a:off x="5178682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DE0A40-1914-434A-B15B-9E252F6F3781}"/>
                </a:ext>
              </a:extLst>
            </p:cNvPr>
            <p:cNvSpPr/>
            <p:nvPr/>
          </p:nvSpPr>
          <p:spPr>
            <a:xfrm>
              <a:off x="5908601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A0C9D0-A1A1-C949-84FD-5E0B620E09F0}"/>
                </a:ext>
              </a:extLst>
            </p:cNvPr>
            <p:cNvSpPr/>
            <p:nvPr/>
          </p:nvSpPr>
          <p:spPr>
            <a:xfrm>
              <a:off x="6635067" y="32960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05EFD4-FAFF-E34A-A65B-3AFA75298512}"/>
              </a:ext>
            </a:extLst>
          </p:cNvPr>
          <p:cNvGrpSpPr/>
          <p:nvPr/>
        </p:nvGrpSpPr>
        <p:grpSpPr>
          <a:xfrm>
            <a:off x="3019384" y="4416830"/>
            <a:ext cx="912159" cy="630882"/>
            <a:chOff x="3019384" y="4069582"/>
            <a:chExt cx="912159" cy="630882"/>
          </a:xfrm>
        </p:grpSpPr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60C5AB0B-3E17-2F47-BF92-435B198BA753}"/>
                </a:ext>
              </a:extLst>
            </p:cNvPr>
            <p:cNvSpPr/>
            <p:nvPr/>
          </p:nvSpPr>
          <p:spPr>
            <a:xfrm>
              <a:off x="3158868" y="4069582"/>
              <a:ext cx="403898" cy="26155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22B42F-965F-9040-85F8-64705AC27577}"/>
                </a:ext>
              </a:extLst>
            </p:cNvPr>
            <p:cNvSpPr txBox="1"/>
            <p:nvPr/>
          </p:nvSpPr>
          <p:spPr>
            <a:xfrm>
              <a:off x="3019384" y="4331132"/>
              <a:ext cx="912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75000"/>
                    </a:schemeClr>
                  </a:solidFill>
                </a:rPr>
                <a:t>pivot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DFDCD39-61B6-154A-A956-461E2CDB37FF}"/>
              </a:ext>
            </a:extLst>
          </p:cNvPr>
          <p:cNvSpPr txBox="1"/>
          <p:nvPr/>
        </p:nvSpPr>
        <p:spPr>
          <a:xfrm>
            <a:off x="3169056" y="3657059"/>
            <a:ext cx="40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16EED5-298F-BB40-925E-25D7BBD42060}"/>
              </a:ext>
            </a:extLst>
          </p:cNvPr>
          <p:cNvSpPr txBox="1"/>
          <p:nvPr/>
        </p:nvSpPr>
        <p:spPr>
          <a:xfrm>
            <a:off x="1762676" y="3657059"/>
            <a:ext cx="40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9E0268-F06A-D742-BF5F-C95B2F045AAA}"/>
              </a:ext>
            </a:extLst>
          </p:cNvPr>
          <p:cNvSpPr txBox="1"/>
          <p:nvPr/>
        </p:nvSpPr>
        <p:spPr>
          <a:xfrm>
            <a:off x="6048179" y="3657058"/>
            <a:ext cx="40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3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6 C -0.01788 0.03588 -0.03559 0.07199 -0.05607 0.08634 C -0.07656 0.10069 -0.10781 0.10069 -0.12239 0.08634 C -0.13697 0.07199 -0.1401 0.03588 -0.14322 3.7037E-6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0" y="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475 0.00555 C -0.16944 0.05486 -0.17413 0.10393 -0.12656 0.12453 C -0.07916 0.1449 0.04983 0.14027 0.12066 0.12801 C 0.19115 0.11574 0.2632 0.07314 0.29705 0.05069 C 0.33091 0.02801 0.32744 0.01041 0.32396 -0.00695 " pathEditMode="relative" rAng="0" ptsTypes="AAA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92" y="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/>
      <p:bldP spid="21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33" y="1209185"/>
            <a:ext cx="7017263" cy="50538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696" y="-28244"/>
            <a:ext cx="7886700" cy="1325563"/>
          </a:xfrm>
        </p:spPr>
        <p:txBody>
          <a:bodyPr/>
          <a:lstStyle/>
          <a:p>
            <a:r>
              <a:rPr lang="en-US"/>
              <a:t>The distinction matters!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26822" y="6379448"/>
            <a:ext cx="678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Lecture 4 </a:t>
            </a:r>
            <a:r>
              <a:rPr lang="en-US" dirty="0" err="1"/>
              <a:t>IPython</a:t>
            </a:r>
            <a:r>
              <a:rPr lang="en-US" dirty="0"/>
              <a:t> notebook for code that generated this picture.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74379" y="4571999"/>
            <a:ext cx="2111433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</a:rPr>
              <a:t>This one is a random pivot, so it splits the array about in half.</a:t>
            </a:r>
          </a:p>
          <a:p>
            <a:pPr algn="ctr"/>
            <a:r>
              <a:rPr lang="en-US" i="1" dirty="0">
                <a:solidFill>
                  <a:srgbClr val="FF0000"/>
                </a:solidFill>
              </a:rPr>
              <a:t>Looks pretty fast!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6367549" y="5037513"/>
            <a:ext cx="598516" cy="199505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85310" y="2978726"/>
            <a:ext cx="328075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6"/>
                </a:solidFill>
              </a:rPr>
              <a:t>For this one I chose the worst possible pivot.  Looks like O(n</a:t>
            </a:r>
            <a:r>
              <a:rPr lang="en-US" i="1" baseline="30000" dirty="0">
                <a:solidFill>
                  <a:schemeClr val="accent6"/>
                </a:solidFill>
              </a:rPr>
              <a:t>2</a:t>
            </a:r>
            <a:r>
              <a:rPr lang="en-US" i="1" dirty="0">
                <a:solidFill>
                  <a:schemeClr val="accent6"/>
                </a:solidFill>
              </a:rPr>
              <a:t>).</a:t>
            </a:r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>
            <a:off x="3125586" y="3301892"/>
            <a:ext cx="559724" cy="32245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rot="20849657">
            <a:off x="4286861" y="4066506"/>
            <a:ext cx="3091947" cy="369332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rgbClr val="0070C0"/>
                </a:solidFill>
              </a:rPr>
              <a:t>MergeSort</a:t>
            </a:r>
            <a:r>
              <a:rPr lang="en-US" i="1" dirty="0">
                <a:solidFill>
                  <a:srgbClr val="0070C0"/>
                </a:solidFill>
              </a:rPr>
              <a:t>-based solution</a:t>
            </a:r>
          </a:p>
        </p:txBody>
      </p:sp>
    </p:spTree>
    <p:extLst>
      <p:ext uri="{BB962C8B-B14F-4D97-AF65-F5344CB8AC3E}">
        <p14:creationId xmlns:p14="http://schemas.microsoft.com/office/powerpoint/2010/main" val="1557797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pick a good pivot?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291" y="5346600"/>
            <a:ext cx="5886450" cy="1526779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In practice, there is often no bad guy.  In that case, just pick a random pivot and it works really well!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(More on this next week)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741" y="5399881"/>
            <a:ext cx="2083027" cy="132556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8650" y="4454227"/>
            <a:ext cx="1533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Aside: 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57250" y="1600598"/>
            <a:ext cx="7886700" cy="3013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Randomly?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works well if there’s no bad guy.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if there is a bad guy who gets to see our pivot choices, that’s just as bad as the worst-case pivot.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-330200" y="4739481"/>
            <a:ext cx="995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70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 uiExpand="1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pick a good pivot?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/>
          <a:lstStyle/>
          <a:p>
            <a:r>
              <a:rPr lang="en-US" dirty="0"/>
              <a:t>For today, let’s assume there’s this bad guy.</a:t>
            </a:r>
          </a:p>
          <a:p>
            <a:r>
              <a:rPr lang="en-US" dirty="0"/>
              <a:t>Reasons:</a:t>
            </a:r>
          </a:p>
          <a:p>
            <a:pPr lvl="1"/>
            <a:r>
              <a:rPr lang="en-US" dirty="0"/>
              <a:t>This gives us a very strong guarantee</a:t>
            </a:r>
          </a:p>
          <a:p>
            <a:pPr lvl="1"/>
            <a:r>
              <a:rPr lang="en-US" dirty="0"/>
              <a:t>We’ll get to see a </a:t>
            </a:r>
            <a:r>
              <a:rPr lang="en-US" dirty="0">
                <a:solidFill>
                  <a:schemeClr val="accent4"/>
                </a:solidFill>
              </a:rPr>
              <a:t>really clever algorithm.</a:t>
            </a:r>
          </a:p>
          <a:p>
            <a:pPr lvl="2"/>
            <a:r>
              <a:rPr lang="en-US" dirty="0"/>
              <a:t>Necessarily it will look at A to pick the pivot.</a:t>
            </a:r>
          </a:p>
          <a:p>
            <a:pPr lvl="1"/>
            <a:r>
              <a:rPr lang="en-US" dirty="0"/>
              <a:t>We’ll get to use the</a:t>
            </a:r>
            <a:r>
              <a:rPr lang="en-US" dirty="0">
                <a:solidFill>
                  <a:schemeClr val="accent4"/>
                </a:solidFill>
              </a:rPr>
              <a:t> substitution method.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580" y="4012869"/>
            <a:ext cx="3519701" cy="301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1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The outline of the algorithm.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How to pick the pivot.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4738254" y="3366950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16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FB53-7F85-1247-93CC-CD39F4DB7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02EA5-0F5A-9C42-9786-D40663C50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432" y="1871924"/>
            <a:ext cx="8781568" cy="4351338"/>
          </a:xfrm>
        </p:spPr>
        <p:txBody>
          <a:bodyPr/>
          <a:lstStyle/>
          <a:p>
            <a:r>
              <a:rPr lang="en-US" dirty="0"/>
              <a:t>First, we’ll figure out what the ideal pivot would be.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we won’t be able to get it.</a:t>
            </a:r>
          </a:p>
          <a:p>
            <a:pPr lvl="1"/>
            <a:endParaRPr lang="en-US" dirty="0"/>
          </a:p>
          <a:p>
            <a:r>
              <a:rPr lang="en-US" dirty="0"/>
              <a:t>Then, we’ll figure out what a </a:t>
            </a:r>
            <a:r>
              <a:rPr lang="en-US" b="1" dirty="0"/>
              <a:t>pretty good </a:t>
            </a:r>
            <a:r>
              <a:rPr lang="en-US" dirty="0"/>
              <a:t>pivot would be.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But we still won’t know how to get it.</a:t>
            </a:r>
          </a:p>
          <a:p>
            <a:pPr lvl="1"/>
            <a:endParaRPr lang="en-US" dirty="0"/>
          </a:p>
          <a:p>
            <a:r>
              <a:rPr lang="en-US" dirty="0"/>
              <a:t>Finally, we will see how to get our pretty good pivot!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And then we will celebrate.</a:t>
            </a:r>
          </a:p>
        </p:txBody>
      </p:sp>
    </p:spTree>
    <p:extLst>
      <p:ext uri="{BB962C8B-B14F-4D97-AF65-F5344CB8AC3E}">
        <p14:creationId xmlns:p14="http://schemas.microsoft.com/office/powerpoint/2010/main" val="408712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73" y="376701"/>
            <a:ext cx="7886700" cy="1325563"/>
          </a:xfrm>
        </p:spPr>
        <p:txBody>
          <a:bodyPr/>
          <a:lstStyle/>
          <a:p>
            <a:r>
              <a:rPr lang="en-US" dirty="0"/>
              <a:t>How do we pick our ideal pivot?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We’d like to live in the ideal world.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Pick the pivot to divide the input in half.</a:t>
            </a:r>
          </a:p>
          <a:p>
            <a:r>
              <a:rPr lang="en-US" dirty="0"/>
              <a:t>Aka, pick the median!</a:t>
            </a:r>
          </a:p>
          <a:p>
            <a:r>
              <a:rPr lang="en-US" dirty="0"/>
              <a:t>Aka, pick </a:t>
            </a:r>
            <a:r>
              <a:rPr lang="en-US" dirty="0">
                <a:solidFill>
                  <a:schemeClr val="accent4"/>
                </a:solidFill>
              </a:rPr>
              <a:t>SELECT(A, n/2)!</a:t>
            </a:r>
            <a:endParaRPr lang="en-US" dirty="0">
              <a:solidFill>
                <a:schemeClr val="accent4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70"/>
                    </a14:imgEffect>
                    <a14:imgEffect>
                      <a14:saturation sat="9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4967" y="2497401"/>
            <a:ext cx="1912161" cy="1079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936" y="5156200"/>
            <a:ext cx="2301398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a good enough pivot?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We’d like to </a:t>
            </a:r>
            <a:r>
              <a:rPr lang="en-US" dirty="0">
                <a:solidFill>
                  <a:schemeClr val="accent4"/>
                </a:solidFill>
              </a:rPr>
              <a:t>approximate</a:t>
            </a:r>
            <a:r>
              <a:rPr lang="en-US" dirty="0"/>
              <a:t> the ideal world.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Pick the pivot to divide the input </a:t>
            </a:r>
            <a:r>
              <a:rPr lang="en-US" dirty="0">
                <a:solidFill>
                  <a:schemeClr val="accent4"/>
                </a:solidFill>
              </a:rPr>
              <a:t>about </a:t>
            </a:r>
            <a:r>
              <a:rPr lang="en-US" dirty="0"/>
              <a:t>in half!</a:t>
            </a:r>
          </a:p>
          <a:p>
            <a:r>
              <a:rPr lang="en-US" dirty="0"/>
              <a:t>Maybe this is easier!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333" y="4326543"/>
            <a:ext cx="3167501" cy="25314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183" y="2534603"/>
            <a:ext cx="1905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1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7E638-27DA-804A-81F4-F25A4939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Piazza Heroes!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062E9-D50C-5A4A-9622-090EB00C5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Top student answerers: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F4A225-4B7F-9740-AB81-EFB8A5CAA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25403"/>
            <a:ext cx="6015218" cy="43879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DF944A-8D08-3D42-B05B-AEFE0183A3CB}"/>
              </a:ext>
            </a:extLst>
          </p:cNvPr>
          <p:cNvSpPr/>
          <p:nvPr/>
        </p:nvSpPr>
        <p:spPr>
          <a:xfrm>
            <a:off x="2002420" y="2812648"/>
            <a:ext cx="1643605" cy="300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A8837C-F689-1644-AE86-92DAA80EED2B}"/>
              </a:ext>
            </a:extLst>
          </p:cNvPr>
          <p:cNvSpPr/>
          <p:nvPr/>
        </p:nvSpPr>
        <p:spPr>
          <a:xfrm>
            <a:off x="1830729" y="3231295"/>
            <a:ext cx="1919468" cy="241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BAE6EE-4AD0-0744-97A9-6BDACB7CA523}"/>
              </a:ext>
            </a:extLst>
          </p:cNvPr>
          <p:cNvSpPr/>
          <p:nvPr/>
        </p:nvSpPr>
        <p:spPr>
          <a:xfrm>
            <a:off x="1979270" y="3578535"/>
            <a:ext cx="1919468" cy="241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C8AC0-975B-8548-B981-5AA6E26DEBE9}"/>
              </a:ext>
            </a:extLst>
          </p:cNvPr>
          <p:cNvSpPr/>
          <p:nvPr/>
        </p:nvSpPr>
        <p:spPr>
          <a:xfrm flipV="1">
            <a:off x="1716791" y="4031991"/>
            <a:ext cx="1919468" cy="183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4551A2-2E54-E74A-8CFB-C992AD0A005A}"/>
              </a:ext>
            </a:extLst>
          </p:cNvPr>
          <p:cNvSpPr/>
          <p:nvPr/>
        </p:nvSpPr>
        <p:spPr>
          <a:xfrm flipV="1">
            <a:off x="1763091" y="4404453"/>
            <a:ext cx="3202450" cy="183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1B5C5A-29CB-9443-BE3A-20088B8AB792}"/>
              </a:ext>
            </a:extLst>
          </p:cNvPr>
          <p:cNvSpPr/>
          <p:nvPr/>
        </p:nvSpPr>
        <p:spPr>
          <a:xfrm flipV="1">
            <a:off x="1716791" y="4747728"/>
            <a:ext cx="3202450" cy="183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F4B2F2-4526-B946-AC52-E86758B2B910}"/>
              </a:ext>
            </a:extLst>
          </p:cNvPr>
          <p:cNvSpPr/>
          <p:nvPr/>
        </p:nvSpPr>
        <p:spPr>
          <a:xfrm flipV="1">
            <a:off x="1711066" y="5119070"/>
            <a:ext cx="3202450" cy="183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79122C-DA31-C54F-A294-E3DCCF6076B2}"/>
              </a:ext>
            </a:extLst>
          </p:cNvPr>
          <p:cNvSpPr/>
          <p:nvPr/>
        </p:nvSpPr>
        <p:spPr>
          <a:xfrm flipV="1">
            <a:off x="1763091" y="5500605"/>
            <a:ext cx="3202450" cy="183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E28642-215D-0C49-889A-7ABAE4AC27FB}"/>
              </a:ext>
            </a:extLst>
          </p:cNvPr>
          <p:cNvSpPr/>
          <p:nvPr/>
        </p:nvSpPr>
        <p:spPr>
          <a:xfrm flipV="1">
            <a:off x="1979270" y="5863970"/>
            <a:ext cx="2847373" cy="255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8DDBFF-5A8E-3D4B-9779-EF27A44CDE8B}"/>
              </a:ext>
            </a:extLst>
          </p:cNvPr>
          <p:cNvSpPr/>
          <p:nvPr/>
        </p:nvSpPr>
        <p:spPr>
          <a:xfrm flipV="1">
            <a:off x="2212572" y="6283092"/>
            <a:ext cx="1908015" cy="221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80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44" y="265605"/>
            <a:ext cx="7886700" cy="1325563"/>
          </a:xfrm>
        </p:spPr>
        <p:txBody>
          <a:bodyPr/>
          <a:lstStyle/>
          <a:p>
            <a:r>
              <a:rPr lang="en-US" dirty="0"/>
              <a:t>A good enough pivot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37283"/>
            <a:ext cx="8324850" cy="4351338"/>
          </a:xfrm>
        </p:spPr>
        <p:txBody>
          <a:bodyPr/>
          <a:lstStyle/>
          <a:p>
            <a:r>
              <a:rPr lang="en-US" dirty="0"/>
              <a:t>We split the input not quite in half: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3n/10 &lt; </a:t>
            </a:r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(L) &lt; 7n/10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3n/10 &lt; </a:t>
            </a:r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(R) &lt; 7n/10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If we could do that (let’s say, in time O(n)), the </a:t>
            </a:r>
            <a:r>
              <a:rPr lang="en-US" b="1" dirty="0"/>
              <a:t>Master Theorem</a:t>
            </a:r>
            <a:r>
              <a:rPr lang="en-US" dirty="0"/>
              <a:t> would say: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Suppose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=</m:t>
                    </m:r>
                    <m:r>
                      <a:rPr lang="en-US" sz="1800" i="1" smtClean="0">
                        <a:latin typeface="Cambria Math" charset="0"/>
                      </a:rPr>
                      <m:t>𝑎</m:t>
                    </m:r>
                    <m:r>
                      <a:rPr lang="en-US" sz="1800" i="1" smtClean="0">
                        <a:latin typeface="Cambria Math" charset="0"/>
                      </a:rPr>
                      <m:t>⋅</m:t>
                    </m:r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80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+</m:t>
                    </m:r>
                    <m:r>
                      <a:rPr lang="en-US" sz="180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.  Then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  <a:blipFill rotWithShape="0">
                <a:blip r:embed="rId2"/>
                <a:stretch>
                  <a:fillRect l="-464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515096"/>
            <a:ext cx="4126487" cy="1025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86050" y="4136862"/>
                <a:ext cx="3546929" cy="9214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7</m:t>
                            </m:r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50" y="4136862"/>
                <a:ext cx="3546929" cy="921406"/>
              </a:xfrm>
              <a:prstGeom prst="rect">
                <a:avLst/>
              </a:prstGeom>
              <a:blipFill>
                <a:blip r:embed="rId4"/>
                <a:stretch>
                  <a:fillRect l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824" y="1156492"/>
            <a:ext cx="1655007" cy="18289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08201" y="96389"/>
            <a:ext cx="2568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We still don’t know that we can get such a pivot, but at least it gives us a goal and a direction to pursue!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85248" y="2864635"/>
            <a:ext cx="2510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Lucky the lackadaisical lemur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E0FA0B-A580-0349-9270-9B21CBE98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088" y="5239276"/>
            <a:ext cx="2517169" cy="8096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75FAAA-8B24-0840-867A-C1658B62ABB4}"/>
              </a:ext>
            </a:extLst>
          </p:cNvPr>
          <p:cNvSpPr txBox="1"/>
          <p:nvPr/>
        </p:nvSpPr>
        <p:spPr>
          <a:xfrm>
            <a:off x="1377865" y="6041182"/>
            <a:ext cx="2853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Think-Pair-Share Terrapins!</a:t>
            </a:r>
          </a:p>
        </p:txBody>
      </p:sp>
    </p:spTree>
    <p:extLst>
      <p:ext uri="{BB962C8B-B14F-4D97-AF65-F5344CB8AC3E}">
        <p14:creationId xmlns:p14="http://schemas.microsoft.com/office/powerpoint/2010/main" val="409413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12" grpId="0" uiExpand="1" build="p" bldLvl="2"/>
      <p:bldP spid="8" grpId="0"/>
      <p:bldP spid="17" grpId="0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44" y="265605"/>
            <a:ext cx="7886700" cy="1325563"/>
          </a:xfrm>
        </p:spPr>
        <p:txBody>
          <a:bodyPr/>
          <a:lstStyle/>
          <a:p>
            <a:r>
              <a:rPr lang="en-US" dirty="0"/>
              <a:t>A good enough pivot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37283"/>
            <a:ext cx="8324850" cy="4351338"/>
          </a:xfrm>
        </p:spPr>
        <p:txBody>
          <a:bodyPr/>
          <a:lstStyle/>
          <a:p>
            <a:r>
              <a:rPr lang="en-US" dirty="0"/>
              <a:t>We split the input not quite in half: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3n/10 &lt; </a:t>
            </a:r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(L) &lt; 7n/10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3n/10 &lt; </a:t>
            </a:r>
            <a:r>
              <a:rPr lang="en-US" dirty="0" err="1">
                <a:solidFill>
                  <a:schemeClr val="accent4"/>
                </a:solidFill>
              </a:rPr>
              <a:t>len</a:t>
            </a:r>
            <a:r>
              <a:rPr lang="en-US" dirty="0">
                <a:solidFill>
                  <a:schemeClr val="accent4"/>
                </a:solidFill>
              </a:rPr>
              <a:t>(R) &lt; 7n/10</a:t>
            </a:r>
          </a:p>
          <a:p>
            <a:pPr lvl="1"/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/>
              <a:t>If we could do that (let’s say, in time O(n)), the </a:t>
            </a:r>
            <a:r>
              <a:rPr lang="en-US" b="1" dirty="0"/>
              <a:t>Master Theorem</a:t>
            </a:r>
            <a:r>
              <a:rPr lang="en-US" dirty="0"/>
              <a:t> would say: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Suppose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=</m:t>
                    </m:r>
                    <m:r>
                      <a:rPr lang="en-US" sz="1800" i="1" smtClean="0">
                        <a:latin typeface="Cambria Math" charset="0"/>
                      </a:rPr>
                      <m:t>𝑎</m:t>
                    </m:r>
                    <m:r>
                      <a:rPr lang="en-US" sz="1800" i="1" smtClean="0">
                        <a:latin typeface="Cambria Math" charset="0"/>
                      </a:rPr>
                      <m:t>⋅</m:t>
                    </m:r>
                    <m:r>
                      <a:rPr lang="en-US" sz="180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800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1800" i="1" smtClean="0">
                        <a:latin typeface="Cambria Math" charset="0"/>
                      </a:rPr>
                      <m:t>+</m:t>
                    </m:r>
                    <m:r>
                      <a:rPr lang="en-US" sz="1800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/>
                  <a:t>.  Then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504" y="4962454"/>
                <a:ext cx="7886700" cy="486569"/>
              </a:xfrm>
              <a:prstGeom prst="rect">
                <a:avLst/>
              </a:prstGeom>
              <a:blipFill rotWithShape="0">
                <a:blip r:embed="rId2"/>
                <a:stretch>
                  <a:fillRect l="-464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515096"/>
            <a:ext cx="4126487" cy="1025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54259" y="4325993"/>
                <a:ext cx="3546929" cy="20423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7</m:t>
                            </m:r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accent4"/>
                    </a:solidFill>
                  </a:rPr>
                  <a:t>So a = 1, b = 10/7, d = 1</a:t>
                </a: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59" y="4325993"/>
                <a:ext cx="3546929" cy="2042354"/>
              </a:xfrm>
              <a:prstGeom prst="rect">
                <a:avLst/>
              </a:prstGeom>
              <a:blipFill>
                <a:blip r:embed="rId4"/>
                <a:stretch>
                  <a:fillRect l="-2135" b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698544" y="6279323"/>
            <a:ext cx="3111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STILL GOOD!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49BF55-31B5-404A-A1D1-CC7C4C9E1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824" y="1156492"/>
            <a:ext cx="1655007" cy="18289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984D53-9636-4F40-B986-31D2E8FC0658}"/>
              </a:ext>
            </a:extLst>
          </p:cNvPr>
          <p:cNvSpPr txBox="1"/>
          <p:nvPr/>
        </p:nvSpPr>
        <p:spPr>
          <a:xfrm>
            <a:off x="6385248" y="377709"/>
            <a:ext cx="2568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We still don’t know that we can get such a pivot, but at least it gives us a goal!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746296-450F-6A4F-AA39-E6E98734F7B6}"/>
              </a:ext>
            </a:extLst>
          </p:cNvPr>
          <p:cNvSpPr txBox="1"/>
          <p:nvPr/>
        </p:nvSpPr>
        <p:spPr>
          <a:xfrm>
            <a:off x="6385248" y="2864635"/>
            <a:ext cx="2510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Lucky the lackadaisical lemur</a:t>
            </a:r>
          </a:p>
        </p:txBody>
      </p:sp>
    </p:spTree>
    <p:extLst>
      <p:ext uri="{BB962C8B-B14F-4D97-AF65-F5344CB8AC3E}">
        <p14:creationId xmlns:p14="http://schemas.microsoft.com/office/powerpoint/2010/main" val="135725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2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time O(n), pick the pivot so that</a:t>
            </a:r>
          </a:p>
        </p:txBody>
      </p:sp>
      <p:sp>
        <p:nvSpPr>
          <p:cNvPr id="4" name="Rectangle 3"/>
          <p:cNvSpPr/>
          <p:nvPr/>
        </p:nvSpPr>
        <p:spPr>
          <a:xfrm>
            <a:off x="6208880" y="358872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43703" y="358872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0196" y="3588725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65631" y="2584997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15397" y="3588726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26183" y="3586648"/>
            <a:ext cx="705201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59160" y="3586648"/>
            <a:ext cx="763959" cy="7052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riangle 10"/>
          <p:cNvSpPr/>
          <p:nvPr/>
        </p:nvSpPr>
        <p:spPr>
          <a:xfrm>
            <a:off x="4605115" y="3325098"/>
            <a:ext cx="403898" cy="2615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465631" y="3586648"/>
            <a:ext cx="91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pivot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6360" y="4291849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 = array with things smaller than A[pivot]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54037" y="4291848"/>
            <a:ext cx="266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R = array with things larger than A[pivot]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47973" y="5150604"/>
                <a:ext cx="3956419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𝟑</m:t>
                          </m:r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𝟏𝟎</m:t>
                          </m:r>
                        </m:den>
                      </m:f>
                      <m:r>
                        <a:rPr lang="en-US" sz="2800" b="1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&lt; </m:t>
                      </m:r>
                      <m:r>
                        <a:rPr lang="en-US" sz="2800" b="1" i="0" dirty="0" err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𝐥𝐞𝐧</m:t>
                      </m:r>
                      <m:d>
                        <m:dPr>
                          <m:ctrlPr>
                            <a:rPr lang="en-US" sz="2800" b="1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𝑳</m:t>
                          </m:r>
                        </m:e>
                      </m:d>
                      <m:r>
                        <a:rPr lang="en-US" sz="2800" b="1" i="1" dirty="0">
                          <a:solidFill>
                            <a:schemeClr val="accent1"/>
                          </a:solidFill>
                          <a:latin typeface="Cambria Math" charset="0"/>
                        </a:rPr>
                        <m:t>&lt;</m:t>
                      </m:r>
                      <m:f>
                        <m:fPr>
                          <m:ctrlP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𝟕</m:t>
                          </m:r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73" y="5150604"/>
                <a:ext cx="3956419" cy="90178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807064" y="5146411"/>
                <a:ext cx="3956419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𝟑</m:t>
                          </m:r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𝟏𝟎</m:t>
                          </m:r>
                        </m:den>
                      </m:f>
                      <m:r>
                        <a:rPr lang="en-US" sz="2800" b="1" i="1" dirty="0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 &lt; </m:t>
                      </m:r>
                      <m:r>
                        <a:rPr lang="en-US" sz="2800" b="1" i="0" dirty="0" err="1">
                          <a:solidFill>
                            <a:schemeClr val="accent1"/>
                          </a:solidFill>
                          <a:latin typeface="Cambria Math" charset="0"/>
                        </a:rPr>
                        <m:t>𝐥𝐞𝐧</m:t>
                      </m:r>
                      <m:d>
                        <m:dPr>
                          <m:ctrlPr>
                            <a:rPr lang="en-US" sz="2800" b="1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𝑹</m:t>
                          </m:r>
                        </m:e>
                      </m:d>
                      <m:r>
                        <a:rPr lang="en-US" sz="2800" b="1" i="1" dirty="0">
                          <a:solidFill>
                            <a:schemeClr val="accent1"/>
                          </a:solidFill>
                          <a:latin typeface="Cambria Math" charset="0"/>
                        </a:rPr>
                        <m:t>&lt;</m:t>
                      </m:r>
                      <m:f>
                        <m:fPr>
                          <m:ctrlP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𝟕</m:t>
                          </m:r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800" b="1" i="1" dirty="0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064" y="5146411"/>
                <a:ext cx="3956419" cy="9017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073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890" y="0"/>
            <a:ext cx="7886700" cy="1325563"/>
          </a:xfrm>
        </p:spPr>
        <p:txBody>
          <a:bodyPr/>
          <a:lstStyle/>
          <a:p>
            <a:r>
              <a:rPr lang="en-US"/>
              <a:t>Another </a:t>
            </a:r>
            <a:r>
              <a:rPr lang="en-US" dirty="0"/>
              <a:t>divide-and-conquer </a:t>
            </a:r>
            <a:r>
              <a:rPr lang="en-US" dirty="0" err="1"/>
              <a:t>alg</a:t>
            </a:r>
            <a:r>
              <a:rPr lang="en-US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195" y="1078257"/>
            <a:ext cx="8764733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We can’t solve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SELECT(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A,n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/2)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>
                <a:ea typeface="Courier" charset="0"/>
                <a:cs typeface="Courier" charset="0"/>
              </a:rPr>
              <a:t>(yet)</a:t>
            </a:r>
          </a:p>
          <a:p>
            <a:r>
              <a:rPr lang="en-US" sz="2400" dirty="0">
                <a:ea typeface="Courier" charset="0"/>
                <a:cs typeface="Courier" charset="0"/>
              </a:rPr>
              <a:t>But we can divide and conquer and solve 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SELECT(</a:t>
            </a:r>
            <a:r>
              <a:rPr lang="en-US" sz="24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B,m</a:t>
            </a:r>
            <a:r>
              <a:rPr lang="en-US" sz="2400" dirty="0">
                <a:solidFill>
                  <a:schemeClr val="accent4"/>
                </a:solidFill>
                <a:ea typeface="Courier" charset="0"/>
                <a:cs typeface="Courier" charset="0"/>
              </a:rPr>
              <a:t>/2) </a:t>
            </a:r>
            <a:r>
              <a:rPr lang="en-US" sz="2400" dirty="0">
                <a:ea typeface="Courier" charset="0"/>
                <a:cs typeface="Courier" charset="0"/>
              </a:rPr>
              <a:t>for smaller values of m (where </a:t>
            </a:r>
            <a:r>
              <a:rPr lang="en-US" sz="2400" dirty="0" err="1">
                <a:ea typeface="Courier" charset="0"/>
                <a:cs typeface="Courier" charset="0"/>
              </a:rPr>
              <a:t>len</a:t>
            </a:r>
            <a:r>
              <a:rPr lang="en-US" sz="2400" dirty="0">
                <a:ea typeface="Courier" charset="0"/>
                <a:cs typeface="Courier" charset="0"/>
              </a:rPr>
              <a:t>(B) = m). </a:t>
            </a:r>
          </a:p>
          <a:p>
            <a:r>
              <a:rPr lang="en-US" sz="2400" b="1" u="sng" dirty="0">
                <a:solidFill>
                  <a:srgbClr val="0066FF"/>
                </a:solidFill>
                <a:ea typeface="Courier" charset="0"/>
                <a:cs typeface="Courier" charset="0"/>
              </a:rPr>
              <a:t>Lemma*: </a:t>
            </a:r>
            <a:r>
              <a:rPr lang="en-US" sz="2400" dirty="0">
                <a:solidFill>
                  <a:srgbClr val="0066FF"/>
                </a:solidFill>
                <a:ea typeface="Courier" charset="0"/>
                <a:cs typeface="Courier" charset="0"/>
              </a:rPr>
              <a:t>The median of sub-medians is close to the median</a:t>
            </a:r>
            <a:r>
              <a:rPr lang="en-US" sz="2400" dirty="0">
                <a:ea typeface="Courier" charset="0"/>
                <a:cs typeface="Courier" charset="0"/>
              </a:rPr>
              <a:t>.</a:t>
            </a:r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871" y="6536952"/>
            <a:ext cx="889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*we will make this a bit more precise.</a:t>
            </a:r>
          </a:p>
        </p:txBody>
      </p:sp>
      <p:sp>
        <p:nvSpPr>
          <p:cNvPr id="5" name="Rectangle 4"/>
          <p:cNvSpPr/>
          <p:nvPr/>
        </p:nvSpPr>
        <p:spPr>
          <a:xfrm>
            <a:off x="881149" y="5560523"/>
            <a:ext cx="7384819" cy="5153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445501" y="5228014"/>
            <a:ext cx="0" cy="12302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915641" y="5228014"/>
            <a:ext cx="0" cy="12302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440854" y="5228014"/>
            <a:ext cx="0" cy="12302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937145" y="5228014"/>
            <a:ext cx="0" cy="12302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eft Brace 10"/>
          <p:cNvSpPr/>
          <p:nvPr/>
        </p:nvSpPr>
        <p:spPr>
          <a:xfrm rot="5400000">
            <a:off x="5993071" y="4131560"/>
            <a:ext cx="391856" cy="1496291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5400000">
            <a:off x="4449067" y="4150351"/>
            <a:ext cx="391857" cy="1458711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 rot="5400000">
            <a:off x="1501427" y="4131561"/>
            <a:ext cx="391856" cy="1496291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5400000">
            <a:off x="2974936" y="4172513"/>
            <a:ext cx="373687" cy="1432559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5400000">
            <a:off x="7405629" y="4215293"/>
            <a:ext cx="391854" cy="1328823"/>
          </a:xfrm>
          <a:prstGeom prst="leftBrace">
            <a:avLst/>
          </a:prstGeom>
          <a:ln w="28575">
            <a:solidFill>
              <a:srgbClr val="FF74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003647" y="4314445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93847" y="4332617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67078" y="4332617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40928" y="4346733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sub-median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62300" y="4301393"/>
            <a:ext cx="139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sub-median</a:t>
            </a:r>
          </a:p>
        </p:txBody>
      </p:sp>
      <p:sp>
        <p:nvSpPr>
          <p:cNvPr id="21" name="Left Brace 20"/>
          <p:cNvSpPr/>
          <p:nvPr/>
        </p:nvSpPr>
        <p:spPr>
          <a:xfrm rot="5400000">
            <a:off x="4443596" y="608453"/>
            <a:ext cx="525932" cy="6886055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974698" y="3127124"/>
            <a:ext cx="1399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median </a:t>
            </a:r>
            <a:r>
              <a:rPr lang="en-US"/>
              <a:t>of sub-medians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10947" y="3084587"/>
            <a:ext cx="1723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median of the </a:t>
            </a:r>
            <a:r>
              <a:rPr lang="en-US"/>
              <a:t>whole thing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327938" y="3206862"/>
                <a:ext cx="3660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≈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938" y="3206862"/>
                <a:ext cx="366019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-9681" y="3069260"/>
            <a:ext cx="289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rgbClr val="FF0000"/>
                </a:solidFill>
              </a:rPr>
              <a:t>What we’ll use as the pivot</a:t>
            </a:r>
          </a:p>
        </p:txBody>
      </p:sp>
      <p:cxnSp>
        <p:nvCxnSpPr>
          <p:cNvPr id="26" name="Straight Arrow Connector 25"/>
          <p:cNvCxnSpPr>
            <a:stCxn id="6" idx="3"/>
            <a:endCxn id="22" idx="1"/>
          </p:cNvCxnSpPr>
          <p:nvPr/>
        </p:nvCxnSpPr>
        <p:spPr>
          <a:xfrm>
            <a:off x="2886788" y="3253926"/>
            <a:ext cx="1087910" cy="196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00259" y="2874946"/>
            <a:ext cx="1308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>
                <a:solidFill>
                  <a:srgbClr val="FF0000"/>
                </a:solidFill>
              </a:rPr>
              <a:t>Ideal </a:t>
            </a:r>
            <a:r>
              <a:rPr lang="en-US" i="1" dirty="0">
                <a:solidFill>
                  <a:srgbClr val="FF0000"/>
                </a:solidFill>
              </a:rPr>
              <a:t>pivot</a:t>
            </a:r>
          </a:p>
        </p:txBody>
      </p:sp>
      <p:cxnSp>
        <p:nvCxnSpPr>
          <p:cNvPr id="28" name="Straight Arrow Connector 27"/>
          <p:cNvCxnSpPr>
            <a:stCxn id="27" idx="2"/>
            <a:endCxn id="23" idx="3"/>
          </p:cNvCxnSpPr>
          <p:nvPr/>
        </p:nvCxnSpPr>
        <p:spPr>
          <a:xfrm flipH="1">
            <a:off x="7234501" y="3244278"/>
            <a:ext cx="1020203" cy="1634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62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 animBg="1"/>
      <p:bldP spid="22" grpId="0"/>
      <p:bldP spid="23" grpId="0"/>
      <p:bldP spid="24" grpId="0"/>
      <p:bldP spid="6" grpId="0"/>
      <p:bldP spid="2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2422"/>
            <a:ext cx="5131558" cy="61751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pick the pivot</a:t>
            </a:r>
            <a:br>
              <a:rPr lang="en-US" dirty="0"/>
            </a:b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78539" y="921669"/>
                <a:ext cx="5928768" cy="2450192"/>
              </a:xfrm>
              <a:ln w="28575">
                <a:solidFill>
                  <a:srgbClr val="7030A0"/>
                </a:solidFill>
              </a:ln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CHOOSEPIVOT(A):</a:t>
                </a:r>
              </a:p>
              <a:p>
                <a:pPr lvl="1"/>
                <a:r>
                  <a:rPr lang="en-US" dirty="0"/>
                  <a:t>Split A into m =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groups, of size &lt;=5 each.</a:t>
                </a:r>
              </a:p>
              <a:p>
                <a:pPr lvl="1"/>
                <a:r>
                  <a:rPr lang="en-US" b="1" dirty="0"/>
                  <a:t>For</a:t>
                </a:r>
                <a:r>
                  <a:rPr lang="en-US" dirty="0"/>
                  <a:t> </a:t>
                </a:r>
                <a:r>
                  <a:rPr lang="en-US" dirty="0" err="1"/>
                  <a:t>i</a:t>
                </a:r>
                <a:r>
                  <a:rPr lang="en-US" dirty="0"/>
                  <a:t>=1, .., m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Find the median within the </a:t>
                </a:r>
                <a:r>
                  <a:rPr lang="en-US" dirty="0" err="1"/>
                  <a:t>i’th</a:t>
                </a:r>
                <a:r>
                  <a:rPr lang="en-US" dirty="0"/>
                  <a:t> group, call it </a:t>
                </a:r>
                <a:r>
                  <a:rPr lang="en-US" dirty="0">
                    <a:solidFill>
                      <a:schemeClr val="accent4"/>
                    </a:solidFill>
                  </a:rPr>
                  <a:t>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i</a:t>
                </a:r>
              </a:p>
              <a:p>
                <a:pPr lvl="1"/>
                <a:r>
                  <a:rPr lang="en-US" dirty="0"/>
                  <a:t>p = SELECT( </a:t>
                </a:r>
                <a:r>
                  <a:rPr lang="en-US" dirty="0">
                    <a:solidFill>
                      <a:schemeClr val="accent4"/>
                    </a:solidFill>
                  </a:rPr>
                  <a:t>[ 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1, </a:t>
                </a:r>
                <a:r>
                  <a:rPr lang="en-US" dirty="0">
                    <a:solidFill>
                      <a:schemeClr val="accent4"/>
                    </a:solidFill>
                  </a:rPr>
                  <a:t>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2</a:t>
                </a:r>
                <a:r>
                  <a:rPr lang="en-US" dirty="0">
                    <a:solidFill>
                      <a:schemeClr val="accent4"/>
                    </a:solidFill>
                  </a:rPr>
                  <a:t>, 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3</a:t>
                </a:r>
                <a:r>
                  <a:rPr lang="en-US" dirty="0">
                    <a:solidFill>
                      <a:schemeClr val="accent4"/>
                    </a:solidFill>
                  </a:rPr>
                  <a:t>, </a:t>
                </a:r>
                <a:r>
                  <a:rPr lang="mr-IN" dirty="0">
                    <a:solidFill>
                      <a:schemeClr val="accent4"/>
                    </a:solidFill>
                  </a:rPr>
                  <a:t>…</a:t>
                </a:r>
                <a:r>
                  <a:rPr lang="en-US" dirty="0">
                    <a:solidFill>
                      <a:schemeClr val="accent4"/>
                    </a:solidFill>
                  </a:rPr>
                  <a:t>, p</a:t>
                </a:r>
                <a:r>
                  <a:rPr lang="en-US" baseline="-25000" dirty="0">
                    <a:solidFill>
                      <a:schemeClr val="accent4"/>
                    </a:solidFill>
                  </a:rPr>
                  <a:t>m</a:t>
                </a:r>
                <a:r>
                  <a:rPr lang="en-US" dirty="0">
                    <a:solidFill>
                      <a:schemeClr val="accent4"/>
                    </a:solidFill>
                  </a:rPr>
                  <a:t> ] , </a:t>
                </a:r>
                <a:r>
                  <a:rPr lang="en-US" dirty="0"/>
                  <a:t>m/2</a:t>
                </a:r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/>
                  <a:t>) </a:t>
                </a:r>
              </a:p>
              <a:p>
                <a:pPr lvl="1"/>
                <a:r>
                  <a:rPr lang="en-US" b="1" dirty="0"/>
                  <a:t>return</a:t>
                </a:r>
                <a:r>
                  <a:rPr lang="en-US" dirty="0"/>
                  <a:t> p</a:t>
                </a:r>
              </a:p>
              <a:p>
                <a:pPr lvl="1"/>
                <a:endParaRPr lang="en-US" dirty="0">
                  <a:solidFill>
                    <a:schemeClr val="accent1"/>
                  </a:solidFill>
                </a:endParaRP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8539" y="921669"/>
                <a:ext cx="5928768" cy="2450192"/>
              </a:xfrm>
              <a:blipFill>
                <a:blip r:embed="rId2"/>
                <a:stretch>
                  <a:fillRect l="-1493" t="-3590" b="-1026"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1924786" y="4457929"/>
            <a:ext cx="1776075" cy="352601"/>
            <a:chOff x="338594" y="807460"/>
            <a:chExt cx="3589007" cy="705201"/>
          </a:xfrm>
        </p:grpSpPr>
        <p:sp>
          <p:nvSpPr>
            <p:cNvPr id="7" name="Rectangle 6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36479" y="4457930"/>
            <a:ext cx="1776075" cy="352601"/>
            <a:chOff x="338594" y="807460"/>
            <a:chExt cx="3589007" cy="705201"/>
          </a:xfrm>
        </p:grpSpPr>
        <p:sp>
          <p:nvSpPr>
            <p:cNvPr id="32" name="Rectangle 31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723073" y="4447457"/>
            <a:ext cx="1776075" cy="352601"/>
            <a:chOff x="338594" y="807460"/>
            <a:chExt cx="3589007" cy="705201"/>
          </a:xfrm>
        </p:grpSpPr>
        <p:sp>
          <p:nvSpPr>
            <p:cNvPr id="38" name="Rectangle 37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20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501399" y="4457929"/>
            <a:ext cx="1776075" cy="352601"/>
            <a:chOff x="338594" y="807460"/>
            <a:chExt cx="3589007" cy="705201"/>
          </a:xfrm>
        </p:grpSpPr>
        <p:sp>
          <p:nvSpPr>
            <p:cNvPr id="44" name="Rectangle 43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299686" y="4457928"/>
            <a:ext cx="1776075" cy="352601"/>
            <a:chOff x="338594" y="807460"/>
            <a:chExt cx="3589007" cy="705201"/>
          </a:xfrm>
        </p:grpSpPr>
        <p:sp>
          <p:nvSpPr>
            <p:cNvPr id="50" name="Rectangle 49"/>
            <p:cNvSpPr/>
            <p:nvPr/>
          </p:nvSpPr>
          <p:spPr>
            <a:xfrm>
              <a:off x="338594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05245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783827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492481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>
                  <a:solidFill>
                    <a:schemeClr val="tx1"/>
                  </a:solidFill>
                </a:rPr>
                <a:t>22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222400" y="80746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890798" y="3434712"/>
            <a:ext cx="5184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takes time O(1), for each group, since each group has size 5.  So that’s O(m)=O(n) total in the for loop.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3556273" y="2530299"/>
            <a:ext cx="742773" cy="9362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485458" y="3515418"/>
            <a:ext cx="348979" cy="352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351882" y="4042477"/>
            <a:ext cx="348979" cy="352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776942" y="4457928"/>
            <a:ext cx="348979" cy="3528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928495" y="4848826"/>
            <a:ext cx="348979" cy="352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372722" y="5201425"/>
            <a:ext cx="348979" cy="3526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274392" y="5046096"/>
            <a:ext cx="4415726" cy="382980"/>
            <a:chOff x="310968" y="5338704"/>
            <a:chExt cx="4415726" cy="382980"/>
          </a:xfrm>
        </p:grpSpPr>
        <p:sp>
          <p:nvSpPr>
            <p:cNvPr id="75" name="TextBox 74"/>
            <p:cNvSpPr txBox="1"/>
            <p:nvPr/>
          </p:nvSpPr>
          <p:spPr>
            <a:xfrm>
              <a:off x="310968" y="5352352"/>
              <a:ext cx="4415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Pivot is SELECT(                                      , 3  ) = 6: </a:t>
              </a: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1938156" y="5338704"/>
              <a:ext cx="1784739" cy="352601"/>
              <a:chOff x="1828904" y="654462"/>
              <a:chExt cx="3606515" cy="705201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77" name="Rectangle 76"/>
              <p:cNvSpPr/>
              <p:nvPr/>
            </p:nvSpPr>
            <p:spPr>
              <a:xfrm>
                <a:off x="1828904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560275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291646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000299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4730219" y="654462"/>
                <a:ext cx="705200" cy="705201"/>
              </a:xfrm>
              <a:prstGeom prst="rect">
                <a:avLst/>
              </a:prstGeom>
              <a:grpFill/>
              <a:ln w="2222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</p:grpSp>
      </p:grpSp>
      <p:sp>
        <p:nvSpPr>
          <p:cNvPr id="84" name="Rectangle 83"/>
          <p:cNvSpPr/>
          <p:nvPr/>
        </p:nvSpPr>
        <p:spPr>
          <a:xfrm>
            <a:off x="1924786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278052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6" name="Rectangle 85"/>
          <p:cNvSpPr/>
          <p:nvPr/>
        </p:nvSpPr>
        <p:spPr>
          <a:xfrm>
            <a:off x="2639982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990670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8" name="Rectangle 87"/>
          <p:cNvSpPr/>
          <p:nvPr/>
        </p:nvSpPr>
        <p:spPr>
          <a:xfrm>
            <a:off x="3351882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90" name="Rectangle 89"/>
          <p:cNvSpPr/>
          <p:nvPr/>
        </p:nvSpPr>
        <p:spPr>
          <a:xfrm>
            <a:off x="136479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1" name="Rectangle 90"/>
          <p:cNvSpPr/>
          <p:nvPr/>
        </p:nvSpPr>
        <p:spPr>
          <a:xfrm>
            <a:off x="489745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2" name="Rectangle 91"/>
          <p:cNvSpPr/>
          <p:nvPr/>
        </p:nvSpPr>
        <p:spPr>
          <a:xfrm>
            <a:off x="851675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202363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563575" y="568097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723073" y="5670503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97" name="Rectangle 96"/>
          <p:cNvSpPr/>
          <p:nvPr/>
        </p:nvSpPr>
        <p:spPr>
          <a:xfrm>
            <a:off x="4076339" y="5670503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438269" y="5670503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790517" y="565975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5150169" y="5670503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5501399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854665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6216595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567283" y="568097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928495" y="5534750"/>
            <a:ext cx="348979" cy="352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7299686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7652952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8014882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8365570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22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8726782" y="5680974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851152" y="632814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6256588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1206238" y="632542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1568835" y="632542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1927558" y="632542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136479" y="6325422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5178471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534822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485458" y="6325420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5903322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6605567" y="6313831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2293488" y="6325419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2647386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4486273" y="6304946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6961730" y="631779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7314996" y="630916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7675446" y="631779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3014268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3381784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4818021" y="6137530"/>
            <a:ext cx="348979" cy="3526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8019037" y="6309219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3763573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8385051" y="630916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8751065" y="6309165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22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124923" y="6325418"/>
            <a:ext cx="348979" cy="3526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36579" y="6033575"/>
            <a:ext cx="3083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PARTITION around that 6: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1459540" y="6610758"/>
            <a:ext cx="2583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This part is L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5549694" y="6618710"/>
            <a:ext cx="337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This part </a:t>
            </a:r>
            <a:r>
              <a:rPr lang="en-US" sz="1400">
                <a:solidFill>
                  <a:srgbClr val="7030A0"/>
                </a:solidFill>
              </a:rPr>
              <a:t>is R: it’s almost the same size as L.</a:t>
            </a:r>
            <a:endParaRPr lang="en-US" sz="1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10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695 L 8.33333E-7 -0.13842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726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93 L -0.00121 0.05672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77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-0.00115 L 0.00608 0.10834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546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0.00191 -0.0606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6" grpId="0"/>
      <p:bldP spid="59" grpId="0" animBg="1"/>
      <p:bldP spid="60" grpId="0" animBg="1"/>
      <p:bldP spid="61" grpId="0" animBg="1"/>
      <p:bldP spid="62" grpId="0" animBg="1"/>
      <p:bldP spid="6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6" grpId="0" animBg="1"/>
      <p:bldP spid="97" grpId="0" animBg="1"/>
      <p:bldP spid="98" grpId="0" animBg="1"/>
      <p:bldP spid="99" grpId="0" animBg="1"/>
      <p:bldP spid="99" grpId="1" animBg="1"/>
      <p:bldP spid="100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1" animBg="1"/>
      <p:bldP spid="114" grpId="1" animBg="1"/>
      <p:bldP spid="115" grpId="1" animBg="1"/>
      <p:bldP spid="116" grpId="1" animBg="1"/>
      <p:bldP spid="117" grpId="1" animBg="1"/>
      <p:bldP spid="118" grpId="1" animBg="1"/>
      <p:bldP spid="119" grpId="1" animBg="1"/>
      <p:bldP spid="120" grpId="1" animBg="1"/>
      <p:bldP spid="121" grpId="1" animBg="1"/>
      <p:bldP spid="122" grpId="1" animBg="1"/>
      <p:bldP spid="123" grpId="1" animBg="1"/>
      <p:bldP spid="124" grpId="1" animBg="1"/>
      <p:bldP spid="125" grpId="1" animBg="1"/>
      <p:bldP spid="126" grpId="1" animBg="1"/>
      <p:bldP spid="127" grpId="1" animBg="1"/>
      <p:bldP spid="128" grpId="1" animBg="1"/>
      <p:bldP spid="129" grpId="1" animBg="1"/>
      <p:bldP spid="130" grpId="1" animBg="1"/>
      <p:bldP spid="131" grpId="1" animBg="1"/>
      <p:bldP spid="132" grpId="1" animBg="1"/>
      <p:bldP spid="133" grpId="1" animBg="1"/>
      <p:bldP spid="134" grpId="1" animBg="1"/>
      <p:bldP spid="135" grpId="1" animBg="1"/>
      <p:bldP spid="136" grpId="1" animBg="1"/>
      <p:bldP spid="137" grpId="1" animBg="1"/>
      <p:bldP spid="140" grpId="0"/>
      <p:bldP spid="14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517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CLAIM: this works</a:t>
            </a:r>
            <a:br>
              <a:rPr lang="en-US" dirty="0"/>
            </a:br>
            <a:r>
              <a:rPr lang="en-US" sz="3600" dirty="0"/>
              <a:t>divides the array </a:t>
            </a:r>
            <a:r>
              <a:rPr lang="en-US" sz="3600" b="1" i="1" dirty="0">
                <a:solidFill>
                  <a:schemeClr val="accent1"/>
                </a:solidFill>
              </a:rPr>
              <a:t>approximately</a:t>
            </a:r>
            <a:r>
              <a:rPr lang="en-US" sz="3600" dirty="0"/>
              <a:t> in half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51836"/>
            <a:ext cx="8099714" cy="5006163"/>
          </a:xfrm>
        </p:spPr>
        <p:txBody>
          <a:bodyPr>
            <a:normAutofit/>
          </a:bodyPr>
          <a:lstStyle/>
          <a:p>
            <a:r>
              <a:rPr lang="en-US" dirty="0"/>
              <a:t>Empirically (see Lecture 4 </a:t>
            </a:r>
            <a:r>
              <a:rPr lang="en-US" dirty="0" err="1"/>
              <a:t>IPython</a:t>
            </a:r>
            <a:r>
              <a:rPr lang="en-US" dirty="0"/>
              <a:t> Notebook):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797" y="2377437"/>
            <a:ext cx="5951912" cy="422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1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3517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CLAIM: this works</a:t>
            </a:r>
            <a:br>
              <a:rPr lang="en-US" dirty="0"/>
            </a:br>
            <a:r>
              <a:rPr lang="en-US" sz="3600" dirty="0"/>
              <a:t>divides the array </a:t>
            </a:r>
            <a:r>
              <a:rPr lang="en-US" sz="3600" b="1" i="1" dirty="0">
                <a:solidFill>
                  <a:schemeClr val="accent1"/>
                </a:solidFill>
              </a:rPr>
              <a:t>approximately</a:t>
            </a:r>
            <a:r>
              <a:rPr lang="en-US" sz="3600" dirty="0"/>
              <a:t> in half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51836"/>
            <a:ext cx="8099714" cy="5006163"/>
          </a:xfrm>
        </p:spPr>
        <p:txBody>
          <a:bodyPr>
            <a:normAutofit/>
          </a:bodyPr>
          <a:lstStyle/>
          <a:p>
            <a:r>
              <a:rPr lang="en-US" dirty="0"/>
              <a:t>Formally, we will prove (later):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72836" y="2864432"/>
                <a:ext cx="7398328" cy="25673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accent4"/>
                    </a:solidFill>
                  </a:rPr>
                  <a:t>Lemma: </a:t>
                </a:r>
                <a:r>
                  <a:rPr lang="en-US" sz="2800" dirty="0">
                    <a:solidFill>
                      <a:schemeClr val="accent4"/>
                    </a:solidFill>
                  </a:rPr>
                  <a:t>If we choose the pivots like this, then</a:t>
                </a:r>
                <a:endParaRPr lang="en-US" sz="2800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sz="2800" dirty="0">
                  <a:solidFill>
                    <a:schemeClr val="accent4"/>
                  </a:solidFill>
                </a:endParaRPr>
              </a:p>
              <a:p>
                <a:r>
                  <a:rPr lang="en-US" sz="2800" dirty="0">
                    <a:solidFill>
                      <a:schemeClr val="accent4"/>
                    </a:solidFill>
                  </a:rPr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sz="2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36" y="2864432"/>
                <a:ext cx="7398328" cy="2567369"/>
              </a:xfrm>
              <a:prstGeom prst="rect">
                <a:avLst/>
              </a:prstGeom>
              <a:blipFill rotWithShape="0">
                <a:blip r:embed="rId2"/>
                <a:stretch>
                  <a:fillRect l="-1647" t="-2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4840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59705"/>
            <a:ext cx="4721629" cy="33485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900" dirty="0"/>
                  <a:t>Sanity Check</a:t>
                </a:r>
                <a:br>
                  <a:rPr lang="en-US" i="1" dirty="0">
                    <a:solidFill>
                      <a:schemeClr val="accent4"/>
                    </a:solidFill>
                    <a:latin typeface="Cambria Math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700" i="1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en-US" sz="27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sz="27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+</m:t>
                    </m:r>
                    <m:r>
                      <a:rPr lang="en-US" sz="2700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5</m:t>
                    </m:r>
                    <m:r>
                      <a:rPr lang="en-US" sz="270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700" dirty="0">
                    <a:solidFill>
                      <a:schemeClr val="accent2">
                        <a:lumMod val="50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sz="27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sz="2700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sz="2700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charset="0"/>
                      </a:rPr>
                      <m:t>+5</m:t>
                    </m:r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it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3555" t="-14286" b="-5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/>
          <p:cNvSpPr/>
          <p:nvPr/>
        </p:nvSpPr>
        <p:spPr>
          <a:xfrm rot="16200000">
            <a:off x="2563022" y="4706145"/>
            <a:ext cx="1300162" cy="1828797"/>
          </a:xfrm>
          <a:prstGeom prst="leftBrace">
            <a:avLst>
              <a:gd name="adj1" fmla="val 8333"/>
              <a:gd name="adj2" fmla="val 50629"/>
            </a:avLst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91431" y="6256635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That’s this window</a:t>
            </a:r>
          </a:p>
        </p:txBody>
      </p:sp>
      <p:cxnSp>
        <p:nvCxnSpPr>
          <p:cNvPr id="11" name="Straight Connector 10"/>
          <p:cNvCxnSpPr>
            <a:stCxn id="8" idx="2"/>
          </p:cNvCxnSpPr>
          <p:nvPr/>
        </p:nvCxnSpPr>
        <p:spPr>
          <a:xfrm flipV="1">
            <a:off x="4127502" y="2362201"/>
            <a:ext cx="0" cy="2608262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298704" y="2362201"/>
            <a:ext cx="0" cy="2608262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448" y="4791918"/>
            <a:ext cx="1548391" cy="19263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179076" y="2512170"/>
            <a:ext cx="16603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Actually in practice (on randomly chosen arrays) it looks </a:t>
            </a:r>
            <a:r>
              <a:rPr lang="en-US" sz="1600" b="1" dirty="0">
                <a:solidFill>
                  <a:schemeClr val="accent1"/>
                </a:solidFill>
              </a:rPr>
              <a:t>even better</a:t>
            </a:r>
            <a:r>
              <a:rPr lang="en-US" sz="1600" dirty="0"/>
              <a:t>!</a:t>
            </a:r>
          </a:p>
          <a:p>
            <a:pPr algn="ctr"/>
            <a:r>
              <a:rPr lang="en-US" sz="1600" dirty="0"/>
              <a:t>  </a:t>
            </a:r>
          </a:p>
          <a:p>
            <a:pPr algn="ctr"/>
            <a:r>
              <a:rPr lang="en-US" sz="1600" dirty="0"/>
              <a:t>But this is a worst-case bound.</a:t>
            </a:r>
          </a:p>
        </p:txBody>
      </p:sp>
    </p:spTree>
    <p:extLst>
      <p:ext uri="{BB962C8B-B14F-4D97-AF65-F5344CB8AC3E}">
        <p14:creationId xmlns:p14="http://schemas.microsoft.com/office/powerpoint/2010/main" val="175310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the running time?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the Lemma is true.  (It is).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  <m:r>
                      <a:rPr lang="en-US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Recurrence relation: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 ?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A609C9-78F6-6145-9150-F7557DDAE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946" y="4717890"/>
            <a:ext cx="5803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97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09" y="339541"/>
            <a:ext cx="7886700" cy="1325563"/>
          </a:xfrm>
        </p:spPr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191" y="259163"/>
            <a:ext cx="5320145" cy="1598915"/>
          </a:xfrm>
          <a:ln>
            <a:solidFill>
              <a:srgbClr val="0066FF"/>
            </a:solidFill>
          </a:ln>
        </p:spPr>
        <p:txBody>
          <a:bodyPr anchor="ctr">
            <a:normAutofit/>
          </a:bodyPr>
          <a:lstStyle/>
          <a:p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getPivot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(A)</a:t>
            </a:r>
            <a:r>
              <a:rPr lang="en-US" sz="2000" dirty="0">
                <a:ea typeface="Courier" charset="0"/>
                <a:cs typeface="Courier" charset="0"/>
              </a:rPr>
              <a:t>returns some pivot for us.</a:t>
            </a:r>
          </a:p>
          <a:p>
            <a:pPr lvl="1"/>
            <a:r>
              <a:rPr lang="en-US" sz="1800" dirty="0">
                <a:solidFill>
                  <a:srgbClr val="FF7400"/>
                </a:solidFill>
                <a:ea typeface="Courier" charset="0"/>
                <a:cs typeface="Courier" charset="0"/>
              </a:rPr>
              <a:t>How?? We’ll see later</a:t>
            </a:r>
            <a:r>
              <a:rPr lang="mr-IN" sz="1800" dirty="0">
                <a:solidFill>
                  <a:srgbClr val="FF7400"/>
                </a:solidFill>
                <a:ea typeface="Courier" charset="0"/>
                <a:cs typeface="Courier" charset="0"/>
              </a:rPr>
              <a:t>…</a:t>
            </a:r>
            <a:endParaRPr lang="en-US" sz="1800" dirty="0">
              <a:solidFill>
                <a:srgbClr val="FF7400"/>
              </a:solidFill>
              <a:ea typeface="Courier" charset="0"/>
              <a:cs typeface="Courier" charset="0"/>
            </a:endParaRPr>
          </a:p>
          <a:p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Partition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A,p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000" dirty="0">
                <a:ea typeface="Courier" charset="0"/>
                <a:cs typeface="Courier" charset="0"/>
              </a:rPr>
              <a:t> splits up A into L, A[p], R. </a:t>
            </a:r>
          </a:p>
          <a:p>
            <a:pPr lvl="1"/>
            <a:r>
              <a:rPr lang="en-US" sz="1800" dirty="0">
                <a:solidFill>
                  <a:srgbClr val="0066FF"/>
                </a:solidFill>
                <a:ea typeface="Courier" charset="0"/>
                <a:cs typeface="Courier" charset="0"/>
              </a:rPr>
              <a:t>See Lecture 4 notebook for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191191" y="2051052"/>
            <a:ext cx="68580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/>
              <a:t>(</a:t>
            </a:r>
            <a:r>
              <a:rPr lang="en-US" sz="2400" dirty="0" err="1"/>
              <a:t>A,k</a:t>
            </a:r>
            <a:r>
              <a:rPr lang="en-US" sz="2400" dirty="0"/>
              <a:t>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FF7400"/>
                </a:solidFill>
              </a:rPr>
              <a:t>If</a:t>
            </a:r>
            <a:r>
              <a:rPr lang="en-US" sz="2400" dirty="0">
                <a:solidFill>
                  <a:srgbClr val="FF7400"/>
                </a:solidFill>
              </a:rPr>
              <a:t> </a:t>
            </a:r>
            <a:r>
              <a:rPr lang="en-US" sz="2400" dirty="0" err="1">
                <a:solidFill>
                  <a:srgbClr val="FF7400"/>
                </a:solidFill>
              </a:rPr>
              <a:t>len</a:t>
            </a:r>
            <a:r>
              <a:rPr lang="en-US" sz="2400" dirty="0">
                <a:solidFill>
                  <a:srgbClr val="FF7400"/>
                </a:solidFill>
              </a:rPr>
              <a:t>(A) &lt;= 50: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FF7400"/>
                </a:solidFill>
              </a:rPr>
              <a:t>A = </a:t>
            </a:r>
            <a:r>
              <a:rPr lang="en-US" sz="2400" b="1" dirty="0" err="1">
                <a:solidFill>
                  <a:srgbClr val="FF7400"/>
                </a:solidFill>
                <a:latin typeface="Courier" charset="0"/>
                <a:ea typeface="Courier" charset="0"/>
                <a:cs typeface="Courier" charset="0"/>
              </a:rPr>
              <a:t>MergeSort</a:t>
            </a:r>
            <a:r>
              <a:rPr lang="en-US" sz="2400" dirty="0">
                <a:solidFill>
                  <a:srgbClr val="FF7400"/>
                </a:solidFill>
              </a:rPr>
              <a:t>(A)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b="1" dirty="0">
                <a:solidFill>
                  <a:srgbClr val="FF7400"/>
                </a:solidFill>
              </a:rPr>
              <a:t>Return</a:t>
            </a:r>
            <a:r>
              <a:rPr lang="en-US" sz="2400" dirty="0">
                <a:solidFill>
                  <a:srgbClr val="FF7400"/>
                </a:solidFill>
              </a:rPr>
              <a:t> A[k-1] 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p = </a:t>
            </a:r>
            <a:r>
              <a:rPr lang="en-US" sz="2400" b="1" dirty="0" err="1">
                <a:latin typeface="Courier" charset="0"/>
                <a:ea typeface="Courier" charset="0"/>
                <a:cs typeface="Courier" charset="0"/>
              </a:rPr>
              <a:t>getPivot</a:t>
            </a:r>
            <a:r>
              <a:rPr lang="en-US" sz="2400" dirty="0"/>
              <a:t>(A)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/>
              <a:t>L, </a:t>
            </a:r>
            <a:r>
              <a:rPr lang="en-US" sz="2400" dirty="0" err="1"/>
              <a:t>pivotVal</a:t>
            </a:r>
            <a:r>
              <a:rPr lang="en-US" sz="2400" dirty="0"/>
              <a:t>, R =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Partition</a:t>
            </a:r>
            <a:r>
              <a:rPr lang="en-US" sz="2400" dirty="0"/>
              <a:t>(</a:t>
            </a:r>
            <a:r>
              <a:rPr lang="en-US" sz="2400" dirty="0" err="1"/>
              <a:t>A,p</a:t>
            </a:r>
            <a:r>
              <a:rPr lang="en-US" sz="2400" dirty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if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len</a:t>
            </a:r>
            <a:r>
              <a:rPr lang="en-US" sz="2400" dirty="0">
                <a:solidFill>
                  <a:schemeClr val="accent1"/>
                </a:solidFill>
              </a:rPr>
              <a:t>(L) ==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return </a:t>
            </a:r>
            <a:r>
              <a:rPr lang="en-US" sz="2400" dirty="0" err="1">
                <a:solidFill>
                  <a:schemeClr val="accent1"/>
                </a:solidFill>
              </a:rPr>
              <a:t>pivotVal</a:t>
            </a:r>
            <a:endParaRPr lang="en-US" sz="2400" dirty="0">
              <a:solidFill>
                <a:schemeClr val="accent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Else if </a:t>
            </a:r>
            <a:r>
              <a:rPr lang="en-US" sz="2400" dirty="0" err="1">
                <a:solidFill>
                  <a:srgbClr val="7030A0"/>
                </a:solidFill>
              </a:rPr>
              <a:t>len</a:t>
            </a:r>
            <a:r>
              <a:rPr lang="en-US" sz="2400" dirty="0">
                <a:solidFill>
                  <a:srgbClr val="7030A0"/>
                </a:solidFill>
              </a:rPr>
              <a:t>(L) &gt;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return </a:t>
            </a:r>
            <a:r>
              <a:rPr lang="en-US" sz="2400" b="1" dirty="0">
                <a:solidFill>
                  <a:srgbClr val="7030A0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>
                <a:solidFill>
                  <a:srgbClr val="7030A0"/>
                </a:solidFill>
              </a:rPr>
              <a:t>(L, k)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b="1" dirty="0">
                <a:solidFill>
                  <a:srgbClr val="0066FF"/>
                </a:solidFill>
              </a:rPr>
              <a:t>Else if </a:t>
            </a:r>
            <a:r>
              <a:rPr lang="en-US" sz="2400" dirty="0" err="1">
                <a:solidFill>
                  <a:srgbClr val="0066FF"/>
                </a:solidFill>
              </a:rPr>
              <a:t>len</a:t>
            </a:r>
            <a:r>
              <a:rPr lang="en-US" sz="2400" dirty="0">
                <a:solidFill>
                  <a:srgbClr val="0066FF"/>
                </a:solidFill>
              </a:rPr>
              <a:t>(L) &lt; k-1: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400" dirty="0">
                <a:solidFill>
                  <a:srgbClr val="0066FF"/>
                </a:solidFill>
              </a:rPr>
              <a:t>return </a:t>
            </a:r>
            <a:r>
              <a:rPr lang="en-US" sz="2400" b="1" dirty="0">
                <a:solidFill>
                  <a:srgbClr val="0066FF"/>
                </a:solidFill>
                <a:latin typeface="Courier" charset="0"/>
                <a:ea typeface="Courier" charset="0"/>
                <a:cs typeface="Courier" charset="0"/>
              </a:rPr>
              <a:t>Select</a:t>
            </a:r>
            <a:r>
              <a:rPr lang="en-US" sz="2400" dirty="0">
                <a:solidFill>
                  <a:srgbClr val="0066FF"/>
                </a:solidFill>
              </a:rPr>
              <a:t>(R, k </a:t>
            </a:r>
            <a:r>
              <a:rPr lang="mr-IN" sz="2400" dirty="0">
                <a:solidFill>
                  <a:srgbClr val="0066FF"/>
                </a:solidFill>
              </a:rPr>
              <a:t>–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len</a:t>
            </a:r>
            <a:r>
              <a:rPr lang="en-US" sz="2400" dirty="0">
                <a:solidFill>
                  <a:srgbClr val="0066FF"/>
                </a:solidFill>
              </a:rPr>
              <a:t>(L) </a:t>
            </a:r>
            <a:r>
              <a:rPr lang="mr-IN" sz="2400" dirty="0">
                <a:solidFill>
                  <a:srgbClr val="0066FF"/>
                </a:solidFill>
              </a:rPr>
              <a:t>–</a:t>
            </a:r>
            <a:r>
              <a:rPr lang="en-US" sz="2400" dirty="0">
                <a:solidFill>
                  <a:srgbClr val="0066FF"/>
                </a:solidFill>
              </a:rPr>
              <a:t> 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31376" y="2244026"/>
            <a:ext cx="3108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7400"/>
                </a:solidFill>
              </a:rPr>
              <a:t>Base Case</a:t>
            </a:r>
            <a:r>
              <a:rPr lang="en-US" dirty="0">
                <a:solidFill>
                  <a:srgbClr val="FF7400"/>
                </a:solidFill>
              </a:rPr>
              <a:t>: If the </a:t>
            </a:r>
            <a:r>
              <a:rPr lang="en-US" dirty="0" err="1">
                <a:solidFill>
                  <a:srgbClr val="FF7400"/>
                </a:solidFill>
              </a:rPr>
              <a:t>len</a:t>
            </a:r>
            <a:r>
              <a:rPr lang="en-US" dirty="0">
                <a:solidFill>
                  <a:srgbClr val="FF7400"/>
                </a:solidFill>
              </a:rPr>
              <a:t>(A) = O(1), then any sorting algorithm runs in time O(1).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1376" y="4313209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</a:rPr>
              <a:t>Case 1</a:t>
            </a:r>
            <a:r>
              <a:rPr lang="en-US" dirty="0">
                <a:solidFill>
                  <a:schemeClr val="accent1"/>
                </a:solidFill>
              </a:rPr>
              <a:t>: We got lucky and found exactly the </a:t>
            </a:r>
            <a:r>
              <a:rPr lang="en-US" dirty="0" err="1">
                <a:solidFill>
                  <a:schemeClr val="accent1"/>
                </a:solidFill>
              </a:rPr>
              <a:t>k’th</a:t>
            </a:r>
            <a:r>
              <a:rPr lang="en-US" dirty="0">
                <a:solidFill>
                  <a:schemeClr val="accent1"/>
                </a:solidFill>
              </a:rPr>
              <a:t> smallest value!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31376" y="5059120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</a:rPr>
              <a:t>Case 2</a:t>
            </a:r>
            <a:r>
              <a:rPr lang="en-US" dirty="0">
                <a:solidFill>
                  <a:srgbClr val="7030A0"/>
                </a:solidFill>
              </a:rPr>
              <a:t>: The </a:t>
            </a:r>
            <a:r>
              <a:rPr lang="en-US" dirty="0" err="1">
                <a:solidFill>
                  <a:srgbClr val="7030A0"/>
                </a:solidFill>
              </a:rPr>
              <a:t>k’th</a:t>
            </a:r>
            <a:r>
              <a:rPr lang="en-US" dirty="0">
                <a:solidFill>
                  <a:srgbClr val="7030A0"/>
                </a:solidFill>
              </a:rPr>
              <a:t> smallest value is in the first part of the list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4111" y="5798845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66FF"/>
                </a:solidFill>
              </a:rPr>
              <a:t>Case 3</a:t>
            </a:r>
            <a:r>
              <a:rPr lang="en-US" dirty="0">
                <a:solidFill>
                  <a:srgbClr val="0066FF"/>
                </a:solidFill>
              </a:rPr>
              <a:t>: The </a:t>
            </a:r>
            <a:r>
              <a:rPr lang="en-US" dirty="0" err="1">
                <a:solidFill>
                  <a:srgbClr val="0066FF"/>
                </a:solidFill>
              </a:rPr>
              <a:t>k’th</a:t>
            </a:r>
            <a:r>
              <a:rPr lang="en-US" dirty="0">
                <a:solidFill>
                  <a:srgbClr val="0066FF"/>
                </a:solidFill>
              </a:rPr>
              <a:t> smallest value is in the second part of the list</a:t>
            </a:r>
          </a:p>
        </p:txBody>
      </p:sp>
    </p:spTree>
    <p:extLst>
      <p:ext uri="{BB962C8B-B14F-4D97-AF65-F5344CB8AC3E}">
        <p14:creationId xmlns:p14="http://schemas.microsoft.com/office/powerpoint/2010/main" val="1295127545"/>
      </p:ext>
    </p:extLst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8B25D-8DC9-EF4C-991B-3A41F79C7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Time: </a:t>
            </a:r>
            <a:br>
              <a:rPr lang="en-US" dirty="0"/>
            </a:br>
            <a:r>
              <a:rPr lang="en-US" dirty="0"/>
              <a:t>Solving Recurrence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7B1D7-22A8-8F48-8C38-5F73D49746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307539"/>
                <a:ext cx="7886700" cy="4351338"/>
              </a:xfrm>
            </p:spPr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recurrence relation </a:t>
                </a:r>
                <a:r>
                  <a:rPr lang="en-US" dirty="0"/>
                  <a:t>expresses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dirty="0"/>
                  <a:t>in terms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less</m:t>
                    </m:r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than</m:t>
                    </m:r>
                    <m:r>
                      <a:rPr lang="en-US" b="0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  <a:p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=2⋅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+11⋅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  <a:p>
                <a:r>
                  <a:rPr lang="en-US" dirty="0"/>
                  <a:t>Two methods of solution: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4"/>
                    </a:solidFill>
                  </a:rPr>
                  <a:t>Master Theorem (aka, generalized “tree method”)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4"/>
                    </a:solidFill>
                  </a:rPr>
                  <a:t>Substitution method (aka, guess and check)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7B1D7-22A8-8F48-8C38-5F73D49746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307539"/>
                <a:ext cx="7886700" cy="4351338"/>
              </a:xfrm>
              <a:blipFill>
                <a:blip r:embed="rId2"/>
                <a:stretch>
                  <a:fillRect l="-1447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80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the running time?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the Lemma is true.  (It is).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𝐿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  <m:r>
                      <a:rPr lang="en-US">
                        <a:solidFill>
                          <a:schemeClr val="accent4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𝑅</m:t>
                        </m:r>
                      </m:e>
                    </m:d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10</m:t>
                        </m:r>
                      </m:den>
                    </m:f>
                    <m:r>
                      <a:rPr lang="en-US" i="1">
                        <a:solidFill>
                          <a:schemeClr val="accent4"/>
                        </a:solidFill>
                        <a:latin typeface="Cambria Math" charset="0"/>
                      </a:rPr>
                      <m:t>+5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Recurrence relation: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7</m:t>
                            </m:r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27FD308-7071-7546-BEA5-EA3A1E9FBFF9}"/>
              </a:ext>
            </a:extLst>
          </p:cNvPr>
          <p:cNvSpPr txBox="1"/>
          <p:nvPr/>
        </p:nvSpPr>
        <p:spPr>
          <a:xfrm>
            <a:off x="4572000" y="5253633"/>
            <a:ext cx="41553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Outside of CHOOSEPIVOT, there’s at most one recursive call to SELECT on array of size 7n/10 + 5.  We’re going to drop the “+5” for convenience, but see CLRS for a more careful treatment which includes it.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140D13-5804-ED4E-9542-030FBB6AFBC0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5416952" y="4479403"/>
            <a:ext cx="1232704" cy="7742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F8B570-7D2E-4B4A-BD2C-02347A91776F}"/>
              </a:ext>
            </a:extLst>
          </p:cNvPr>
          <p:cNvSpPr txBox="1"/>
          <p:nvPr/>
        </p:nvSpPr>
        <p:spPr>
          <a:xfrm>
            <a:off x="547628" y="5253633"/>
            <a:ext cx="3215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call to CHOOSEPIVOT makes one further recursive call to SELECT on an array of size n/5.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3D9E1A-FF71-A64C-A774-DB77868901A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155604" y="4479403"/>
            <a:ext cx="1607976" cy="7742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02823"/>
      </p:ext>
    </p:extLst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The outline of the algorithm.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How to pick the pivot.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6579411" y="3835040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450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11" y="198895"/>
            <a:ext cx="7886700" cy="52781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This sounds like a job for</a:t>
            </a:r>
            <a:r>
              <a:rPr lang="mr-IN" sz="2800" dirty="0">
                <a:latin typeface="+mn-lt"/>
              </a:rPr>
              <a:t>…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21307387">
            <a:off x="420222" y="955704"/>
            <a:ext cx="7886700" cy="26079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i="1" dirty="0">
                <a:solidFill>
                  <a:srgbClr val="FF0000"/>
                </a:solidFill>
                <a:latin typeface="Bernard MT Condensed" charset="0"/>
                <a:ea typeface="Bernard MT Condensed" charset="0"/>
                <a:cs typeface="Bernard MT Condensed" charset="0"/>
              </a:rPr>
              <a:t>The Substitution Method!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5344" y="2847685"/>
                <a:ext cx="4288546" cy="791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7</m:t>
                              </m:r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10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4" y="2847685"/>
                <a:ext cx="4288546" cy="791627"/>
              </a:xfrm>
              <a:prstGeom prst="rect">
                <a:avLst/>
              </a:prstGeom>
              <a:blipFill>
                <a:blip r:embed="rId2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05344" y="4836083"/>
                <a:ext cx="39988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4"/>
                    </a:solidFill>
                  </a:rPr>
                  <a:t>Conclusion: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=</m:t>
                    </m:r>
                    <m:r>
                      <a:rPr lang="en-US" sz="2800" i="1">
                        <a:solidFill>
                          <a:schemeClr val="accent4"/>
                        </a:solidFill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sz="28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accent4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4" y="4836083"/>
                <a:ext cx="3998851" cy="523220"/>
              </a:xfrm>
              <a:prstGeom prst="rect">
                <a:avLst/>
              </a:prstGeom>
              <a:blipFill>
                <a:blip r:embed="rId3"/>
                <a:stretch>
                  <a:fillRect l="-2532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693954" y="174673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Step 1: generate a guess</a:t>
            </a:r>
          </a:p>
          <a:p>
            <a:r>
              <a:rPr lang="en-US" dirty="0"/>
              <a:t>Step 2: try to prove that your guess is correct</a:t>
            </a:r>
          </a:p>
          <a:p>
            <a:r>
              <a:rPr lang="en-US" dirty="0"/>
              <a:t>Step 3: profit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83730" y="4071833"/>
                <a:ext cx="3234478" cy="1445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Technically we only did it for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7</m:t>
                            </m:r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sz="1600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, 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not when the last term </a:t>
                </a:r>
              </a:p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has a big-Oh…</a:t>
                </a:r>
              </a:p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730" y="4071833"/>
                <a:ext cx="3234478" cy="1445717"/>
              </a:xfrm>
              <a:prstGeom prst="rect">
                <a:avLst/>
              </a:prstGeom>
              <a:blipFill>
                <a:blip r:embed="rId4"/>
                <a:stretch>
                  <a:fillRect t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C458825-E6CA-F84D-8C0B-F2F11EF3B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821" y="5254305"/>
            <a:ext cx="936296" cy="11688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D98771-43DA-C847-890A-970B690C6CC3}"/>
              </a:ext>
            </a:extLst>
          </p:cNvPr>
          <p:cNvSpPr txBox="1"/>
          <p:nvPr/>
        </p:nvSpPr>
        <p:spPr>
          <a:xfrm>
            <a:off x="5683730" y="6445490"/>
            <a:ext cx="3234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Plucky the Pedantic Penguin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4DA36D-6CC6-A643-99D3-4ED3123EDC7B}"/>
              </a:ext>
            </a:extLst>
          </p:cNvPr>
          <p:cNvSpPr txBox="1"/>
          <p:nvPr/>
        </p:nvSpPr>
        <p:spPr>
          <a:xfrm>
            <a:off x="682906" y="3946965"/>
            <a:ext cx="4343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That’s convenient!  We did this at the beginning of lecture!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B5AAF17-1762-EF43-9121-5B0C89298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698" y="5505646"/>
            <a:ext cx="1692141" cy="135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1"/>
      <p:bldP spid="14" grpId="1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FB53-7F85-1247-93CC-CD39F4DB7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02EA5-0F5A-9C42-9786-D40663C50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708" y="1814050"/>
            <a:ext cx="8908889" cy="4351338"/>
          </a:xfrm>
        </p:spPr>
        <p:txBody>
          <a:bodyPr/>
          <a:lstStyle/>
          <a:p>
            <a:r>
              <a:rPr lang="en-US" dirty="0"/>
              <a:t>First, we figured out what the ideal pivot would be.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Find the median</a:t>
            </a:r>
          </a:p>
          <a:p>
            <a:pPr lvl="1"/>
            <a:endParaRPr lang="en-US" dirty="0"/>
          </a:p>
          <a:p>
            <a:r>
              <a:rPr lang="en-US" dirty="0"/>
              <a:t>Then, we figured out what a </a:t>
            </a:r>
            <a:r>
              <a:rPr lang="en-US" b="1" dirty="0"/>
              <a:t>pretty good </a:t>
            </a:r>
            <a:r>
              <a:rPr lang="en-US" dirty="0"/>
              <a:t>pivot would be.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An approximate median</a:t>
            </a:r>
          </a:p>
          <a:p>
            <a:pPr lvl="1"/>
            <a:endParaRPr lang="en-US" dirty="0"/>
          </a:p>
          <a:p>
            <a:r>
              <a:rPr lang="en-US" dirty="0"/>
              <a:t>Finally, we saw how to get our pretty good pivot!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Median of medians and divide and conquer!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Hooray!</a:t>
            </a:r>
          </a:p>
        </p:txBody>
      </p:sp>
    </p:spTree>
    <p:extLst>
      <p:ext uri="{BB962C8B-B14F-4D97-AF65-F5344CB8AC3E}">
        <p14:creationId xmlns:p14="http://schemas.microsoft.com/office/powerpoint/2010/main" val="77216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" y="-220585"/>
            <a:ext cx="7886700" cy="1325563"/>
          </a:xfrm>
        </p:spPr>
        <p:txBody>
          <a:bodyPr/>
          <a:lstStyle/>
          <a:p>
            <a:r>
              <a:rPr lang="en-US" dirty="0"/>
              <a:t>In practice?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3250" y="922670"/>
            <a:ext cx="7886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With my dumb implementation, our fancy version of SELECT</a:t>
            </a:r>
            <a:r>
              <a:rPr lang="en-US" sz="2000" b="1" dirty="0">
                <a:latin typeface="Courier" charset="0"/>
              </a:rPr>
              <a:t> </a:t>
            </a:r>
            <a:r>
              <a:rPr lang="en-US" sz="2000" dirty="0">
                <a:ea typeface="Courier" charset="0"/>
                <a:cs typeface="Courier" charset="0"/>
              </a:rPr>
              <a:t>is worse than the </a:t>
            </a:r>
            <a:r>
              <a:rPr lang="en-US" sz="2000" dirty="0" err="1">
                <a:ea typeface="Courier" charset="0"/>
                <a:cs typeface="Courier" charset="0"/>
              </a:rPr>
              <a:t>MergeSort</a:t>
            </a:r>
            <a:r>
              <a:rPr lang="en-US" sz="2000" dirty="0">
                <a:ea typeface="Courier" charset="0"/>
                <a:cs typeface="Courier" charset="0"/>
              </a:rPr>
              <a:t>-based SELECT </a:t>
            </a:r>
            <a:r>
              <a:rPr lang="en-US" sz="2000" dirty="0">
                <a:ea typeface="Courier" charset="0"/>
                <a:cs typeface="Courier" charset="0"/>
                <a:sym typeface="Wingdings"/>
              </a:rPr>
              <a:t></a:t>
            </a:r>
            <a:endParaRPr lang="en-US" sz="2000" dirty="0">
              <a:ea typeface="Courier" charset="0"/>
              <a:cs typeface="Courier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  <a:ea typeface="Courier" charset="0"/>
                <a:cs typeface="Courier" charset="0"/>
              </a:rPr>
              <a:t>But O(n) is better than O(</a:t>
            </a:r>
            <a:r>
              <a:rPr lang="en-US" sz="2000" dirty="0" err="1">
                <a:solidFill>
                  <a:schemeClr val="accent4"/>
                </a:solidFill>
                <a:ea typeface="Courier" charset="0"/>
                <a:cs typeface="Courier" charset="0"/>
              </a:rPr>
              <a:t>nlog</a:t>
            </a:r>
            <a:r>
              <a:rPr lang="en-US" sz="2000" dirty="0">
                <a:solidFill>
                  <a:schemeClr val="accent4"/>
                </a:solidFill>
                <a:ea typeface="Courier" charset="0"/>
                <a:cs typeface="Courier" charset="0"/>
              </a:rPr>
              <a:t>(n))!  How can that be?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i="1" dirty="0">
                <a:solidFill>
                  <a:schemeClr val="accent4"/>
                </a:solidFill>
                <a:ea typeface="Courier" charset="0"/>
                <a:cs typeface="Courier" charset="0"/>
              </a:rPr>
              <a:t>What’s the constant in front of the n in our proof?  20?  30? 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>
              <a:solidFill>
                <a:schemeClr val="accent4"/>
              </a:solidFill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/>
              <a:t>On </a:t>
            </a:r>
            <a:r>
              <a:rPr lang="en-US" sz="2000" b="1" dirty="0"/>
              <a:t>non-adversarial</a:t>
            </a:r>
            <a:r>
              <a:rPr lang="en-US" sz="2000" dirty="0"/>
              <a:t> inputs, random pivot choice is much better.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6050" y="5337770"/>
            <a:ext cx="1327149" cy="15136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0738" y="4501906"/>
            <a:ext cx="3208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Optimize the implementation of </a:t>
            </a:r>
            <a:r>
              <a:rPr lang="en-US" dirty="0">
                <a:solidFill>
                  <a:srgbClr val="7030A0"/>
                </a:solidFill>
                <a:ea typeface="Courier" charset="0"/>
                <a:cs typeface="Courier" charset="0"/>
              </a:rPr>
              <a:t>SELECT </a:t>
            </a:r>
            <a:r>
              <a:rPr lang="en-US" dirty="0">
                <a:solidFill>
                  <a:srgbClr val="7030A0"/>
                </a:solidFill>
              </a:rPr>
              <a:t>(with the fancy pivot).  Can you beat </a:t>
            </a:r>
            <a:r>
              <a:rPr lang="en-US" dirty="0" err="1">
                <a:solidFill>
                  <a:srgbClr val="7030A0"/>
                </a:solidFill>
              </a:rPr>
              <a:t>MergeSort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 rot="21228585">
            <a:off x="360738" y="2999040"/>
            <a:ext cx="2484062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ea typeface="Britannic Bold" charset="0"/>
                <a:cs typeface="Britannic Bold" charset="0"/>
              </a:rPr>
              <a:t>Moral: </a:t>
            </a:r>
          </a:p>
          <a:p>
            <a:pPr algn="ctr"/>
            <a:r>
              <a:rPr lang="en-US" i="1" dirty="0">
                <a:solidFill>
                  <a:srgbClr val="FF0000"/>
                </a:solidFill>
                <a:ea typeface="Britannic Bold" charset="0"/>
                <a:cs typeface="Britannic Bold" charset="0"/>
              </a:rPr>
              <a:t>Just pick a random pivot if you don’t expect nefarious arrays.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0612" y="6390886"/>
            <a:ext cx="2550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7030A0"/>
                </a:solidFill>
              </a:rPr>
              <a:t>Siggi</a:t>
            </a:r>
            <a:r>
              <a:rPr lang="en-US" sz="1600" dirty="0">
                <a:solidFill>
                  <a:srgbClr val="7030A0"/>
                </a:solidFill>
              </a:rPr>
              <a:t> the Studious Stork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292" y="2984500"/>
            <a:ext cx="5369213" cy="386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  <p:bldP spid="8" grpId="0"/>
      <p:bldP spid="9" grpId="0" animBg="1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  <a:br>
              <a:rPr lang="en-US" dirty="0"/>
            </a:br>
            <a:r>
              <a:rPr lang="en-US" sz="3200" dirty="0">
                <a:solidFill>
                  <a:schemeClr val="accent4"/>
                </a:solidFill>
              </a:rPr>
              <a:t>Pending the Lemma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16475"/>
          </a:xfrm>
        </p:spPr>
        <p:txBody>
          <a:bodyPr>
            <a:normAutofit/>
          </a:bodyPr>
          <a:lstStyle/>
          <a:p>
            <a:r>
              <a:rPr lang="en-US" dirty="0"/>
              <a:t>It is possible to solve SELECT in time O(n).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Divide and conquer!</a:t>
            </a:r>
          </a:p>
          <a:p>
            <a:pPr lvl="1"/>
            <a:endParaRPr lang="en-US" dirty="0"/>
          </a:p>
          <a:p>
            <a:r>
              <a:rPr lang="en-US" dirty="0"/>
              <a:t>If you want a deterministic algorithm expect that a bad guy will be picking the list, </a:t>
            </a:r>
            <a:r>
              <a:rPr lang="en-US" b="1" dirty="0"/>
              <a:t>choose a pivot cleverly.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More divide and conquer!</a:t>
            </a:r>
          </a:p>
          <a:p>
            <a:endParaRPr lang="en-US" dirty="0"/>
          </a:p>
          <a:p>
            <a:r>
              <a:rPr lang="en-US" dirty="0"/>
              <a:t>If you don’t expect that a bad guy will be picking the list, in practice it’s better just to </a:t>
            </a:r>
            <a:r>
              <a:rPr lang="en-US" b="1" dirty="0"/>
              <a:t>pick a random pivot.</a:t>
            </a:r>
          </a:p>
        </p:txBody>
      </p:sp>
    </p:spTree>
    <p:extLst>
      <p:ext uri="{BB962C8B-B14F-4D97-AF65-F5344CB8AC3E}">
        <p14:creationId xmlns:p14="http://schemas.microsoft.com/office/powerpoint/2010/main" val="3048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The outline of the algorithm.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How to pick the pivot.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(If time) Proof of that Lemma.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5800935" y="4329311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853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6" y="213698"/>
            <a:ext cx="9001124" cy="779462"/>
          </a:xfrm>
        </p:spPr>
        <p:txBody>
          <a:bodyPr>
            <a:noAutofit/>
          </a:bodyPr>
          <a:lstStyle/>
          <a:p>
            <a:r>
              <a:rPr lang="en-US" dirty="0"/>
              <a:t>If time, back to the Lemma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2944" y="1255097"/>
                <a:ext cx="7900987" cy="558006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tx1"/>
                    </a:solidFill>
                  </a:rPr>
                  <a:t>Lemma: </a:t>
                </a:r>
                <a:r>
                  <a:rPr lang="en-US" dirty="0">
                    <a:solidFill>
                      <a:schemeClr val="tx1"/>
                    </a:solidFill>
                  </a:rPr>
                  <a:t>If L and R are as in the algorithm SELECT given above,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solidFill>
                            <a:schemeClr val="accent4"/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will see a </a:t>
                </a:r>
                <a:r>
                  <a:rPr lang="en-US" dirty="0">
                    <a:solidFill>
                      <a:schemeClr val="accent4"/>
                    </a:solidFill>
                  </a:rPr>
                  <a:t>proof by picture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See CLRS for </a:t>
                </a:r>
                <a:r>
                  <a:rPr lang="en-US" dirty="0">
                    <a:solidFill>
                      <a:schemeClr val="accent4"/>
                    </a:solidFill>
                  </a:rPr>
                  <a:t>proof by proof</a:t>
                </a:r>
                <a:r>
                  <a:rPr lang="en-US" dirty="0"/>
                  <a:t>.</a:t>
                </a:r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2944" y="1255097"/>
                <a:ext cx="7900987" cy="5580063"/>
              </a:xfrm>
              <a:blipFill>
                <a:blip r:embed="rId2"/>
                <a:stretch>
                  <a:fillRect l="-1605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00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7862"/>
          </a:xfrm>
        </p:spPr>
        <p:txBody>
          <a:bodyPr>
            <a:normAutofit fontScale="90000"/>
          </a:bodyPr>
          <a:lstStyle/>
          <a:p>
            <a:r>
              <a:rPr lang="en-US" dirty="0"/>
              <a:t>Proof </a:t>
            </a:r>
            <a:r>
              <a:rPr lang="en-US"/>
              <a:t>by picture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0648" y="1543281"/>
            <a:ext cx="632908" cy="3213540"/>
            <a:chOff x="1078627" y="-2390593"/>
            <a:chExt cx="705201" cy="3526005"/>
          </a:xfrm>
        </p:grpSpPr>
        <p:sp>
          <p:nvSpPr>
            <p:cNvPr id="5" name="Rectangle 4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81823" y="1543281"/>
            <a:ext cx="632908" cy="3213540"/>
            <a:chOff x="1078627" y="-2390593"/>
            <a:chExt cx="705201" cy="3526005"/>
          </a:xfrm>
        </p:grpSpPr>
        <p:sp>
          <p:nvSpPr>
            <p:cNvPr id="11" name="Rectangle 10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62998" y="1543281"/>
            <a:ext cx="632908" cy="3213540"/>
            <a:chOff x="1078627" y="-2390593"/>
            <a:chExt cx="705201" cy="3526005"/>
          </a:xfrm>
        </p:grpSpPr>
        <p:sp>
          <p:nvSpPr>
            <p:cNvPr id="17" name="Rectangle 16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72791" y="1543281"/>
            <a:ext cx="632908" cy="3213540"/>
            <a:chOff x="1078627" y="-2390593"/>
            <a:chExt cx="705201" cy="3526005"/>
          </a:xfrm>
        </p:grpSpPr>
        <p:sp>
          <p:nvSpPr>
            <p:cNvPr id="23" name="Rectangle 22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982584" y="1543281"/>
            <a:ext cx="632908" cy="2570832"/>
            <a:chOff x="1078627" y="-2390593"/>
            <a:chExt cx="705201" cy="2820804"/>
          </a:xfrm>
        </p:grpSpPr>
        <p:sp>
          <p:nvSpPr>
            <p:cNvPr id="29" name="Rectangle 28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09643" y="5997382"/>
            <a:ext cx="8251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Say these are our m = [n/5] sub-arrays of </a:t>
            </a:r>
            <a:r>
              <a:rPr lang="en-US" sz="2800"/>
              <a:t>size at most 5</a:t>
            </a:r>
            <a:r>
              <a:rPr lang="en-US" sz="2800" dirty="0"/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6" name="Right Brace 35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5306674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7862"/>
          </a:xfrm>
        </p:spPr>
        <p:txBody>
          <a:bodyPr>
            <a:normAutofit fontScale="90000"/>
          </a:bodyPr>
          <a:lstStyle/>
          <a:p>
            <a:r>
              <a:rPr lang="en-US" dirty="0"/>
              <a:t>Proof by picture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0648" y="1543281"/>
            <a:ext cx="632908" cy="3213540"/>
            <a:chOff x="1078627" y="-2390593"/>
            <a:chExt cx="705201" cy="3526005"/>
          </a:xfrm>
        </p:grpSpPr>
        <p:sp>
          <p:nvSpPr>
            <p:cNvPr id="5" name="Rectangle 4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81823" y="1543281"/>
            <a:ext cx="632908" cy="3213540"/>
            <a:chOff x="1078627" y="-2390593"/>
            <a:chExt cx="705201" cy="3526005"/>
          </a:xfrm>
        </p:grpSpPr>
        <p:sp>
          <p:nvSpPr>
            <p:cNvPr id="11" name="Rectangle 10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62998" y="1543281"/>
            <a:ext cx="632908" cy="3213540"/>
            <a:chOff x="1078627" y="-2390593"/>
            <a:chExt cx="705201" cy="3526005"/>
          </a:xfrm>
        </p:grpSpPr>
        <p:sp>
          <p:nvSpPr>
            <p:cNvPr id="17" name="Rectangle 16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72791" y="1543281"/>
            <a:ext cx="632908" cy="3213540"/>
            <a:chOff x="1078627" y="-2390593"/>
            <a:chExt cx="705201" cy="3526005"/>
          </a:xfrm>
        </p:grpSpPr>
        <p:sp>
          <p:nvSpPr>
            <p:cNvPr id="23" name="Rectangle 22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982584" y="1543281"/>
            <a:ext cx="632908" cy="2570832"/>
            <a:chOff x="1078627" y="-2390593"/>
            <a:chExt cx="705201" cy="2820804"/>
          </a:xfrm>
        </p:grpSpPr>
        <p:sp>
          <p:nvSpPr>
            <p:cNvPr id="29" name="Rectangle 28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84435" y="5740419"/>
            <a:ext cx="8251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our head, let’s sort them.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5" name="Right Brace 34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44" y="4283708"/>
            <a:ext cx="1932652" cy="257429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84435" y="6259053"/>
            <a:ext cx="540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Then find medians.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85162" y="2845511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582529" y="2829809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362998" y="2823740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03763" y="2823740"/>
            <a:ext cx="601936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982584" y="21618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8859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 Theorem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456" y="4517908"/>
            <a:ext cx="1644544" cy="19734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28650" y="1569576"/>
                <a:ext cx="8364879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≥1,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&gt;1,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are constants (that don’t depend on n).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 smtClean="0">
                        <a:latin typeface="Cambria Math" charset="0"/>
                      </a:rPr>
                      <m:t>=</m:t>
                    </m:r>
                    <m:r>
                      <a:rPr lang="en-US" i="1" smtClean="0">
                        <a:latin typeface="Cambria Math" charset="0"/>
                      </a:rPr>
                      <m:t>𝑎</m:t>
                    </m:r>
                    <m:r>
                      <a:rPr lang="en-US" i="1" smtClean="0">
                        <a:latin typeface="Cambria Math" charset="0"/>
                      </a:rPr>
                      <m:t>⋅</m:t>
                    </m:r>
                    <m:r>
                      <a:rPr lang="en-US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charset="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charset="0"/>
                      </a:rPr>
                      <m:t>+</m:t>
                    </m:r>
                    <m:r>
                      <a:rPr lang="en-US" i="1" smtClean="0">
                        <a:latin typeface="Cambria Math" charset="0"/>
                      </a:rPr>
                      <m:t>𝑂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 smtClean="0">
                                <a:latin typeface="Cambria Math" charset="0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  Then</a:t>
                </a: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69576"/>
                <a:ext cx="8364879" cy="4351338"/>
              </a:xfrm>
              <a:prstGeom prst="rect">
                <a:avLst/>
              </a:prstGeom>
              <a:blipFill>
                <a:blip r:embed="rId3"/>
                <a:stretch>
                  <a:fillRect l="-1366" t="-2332" r="-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79" y="3368864"/>
            <a:ext cx="6794500" cy="16891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609230" y="5158854"/>
            <a:ext cx="2468084" cy="107270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A powerful theorem it is</a:t>
            </a:r>
            <a:r>
              <a:rPr lang="mr-IN" sz="2000" dirty="0">
                <a:solidFill>
                  <a:schemeClr val="accent2">
                    <a:lumMod val="50000"/>
                  </a:schemeClr>
                </a:solidFill>
                <a:latin typeface="Athelas" charset="0"/>
                <a:ea typeface="Athelas" charset="0"/>
                <a:cs typeface="Athelas" charset="0"/>
              </a:rPr>
              <a:t>…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Athelas" charset="0"/>
              <a:ea typeface="Athelas" charset="0"/>
              <a:cs typeface="Athe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30353" y="6505861"/>
            <a:ext cx="2169994" cy="366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Jedi master Yoda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6478" y="5057964"/>
            <a:ext cx="46572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Three parameters: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a : number of </a:t>
            </a:r>
            <a:r>
              <a:rPr lang="en-US" sz="2000" dirty="0" err="1">
                <a:solidFill>
                  <a:schemeClr val="accent1"/>
                </a:solidFill>
              </a:rPr>
              <a:t>subproblems</a:t>
            </a: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4"/>
                </a:solidFill>
              </a:rPr>
              <a:t>b : factor by which input size shrinks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d : need to do </a:t>
            </a:r>
            <a:r>
              <a:rPr lang="en-US" sz="2000" dirty="0" err="1">
                <a:solidFill>
                  <a:schemeClr val="accent5"/>
                </a:solidFill>
              </a:rPr>
              <a:t>n</a:t>
            </a:r>
            <a:r>
              <a:rPr lang="en-US" sz="2000" baseline="30000" dirty="0" err="1">
                <a:solidFill>
                  <a:schemeClr val="accent5"/>
                </a:solidFill>
              </a:rPr>
              <a:t>d</a:t>
            </a:r>
            <a:r>
              <a:rPr lang="en-US" sz="2000" dirty="0">
                <a:solidFill>
                  <a:schemeClr val="accent5"/>
                </a:solidFill>
              </a:rPr>
              <a:t> work to create all the </a:t>
            </a:r>
            <a:r>
              <a:rPr lang="en-US" sz="2000" dirty="0" err="1">
                <a:solidFill>
                  <a:schemeClr val="accent5"/>
                </a:solidFill>
              </a:rPr>
              <a:t>subproblems</a:t>
            </a:r>
            <a:r>
              <a:rPr lang="en-US" sz="2000" dirty="0">
                <a:solidFill>
                  <a:schemeClr val="accent5"/>
                </a:solidFill>
              </a:rPr>
              <a:t> and combine their solutions</a:t>
            </a:r>
            <a:r>
              <a:rPr lang="en-US" sz="2000" dirty="0">
                <a:solidFill>
                  <a:srgbClr val="7030A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452565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95022"/>
          </a:xfrm>
        </p:spPr>
        <p:txBody>
          <a:bodyPr/>
          <a:lstStyle/>
          <a:p>
            <a:r>
              <a:rPr lang="en-US" dirty="0"/>
              <a:t>Proof by picture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108750" y="1561000"/>
            <a:ext cx="632908" cy="3213540"/>
            <a:chOff x="1078627" y="-2390593"/>
            <a:chExt cx="705201" cy="3526005"/>
          </a:xfrm>
        </p:grpSpPr>
        <p:sp>
          <p:nvSpPr>
            <p:cNvPr id="6" name="Rectangle 5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567171" y="1585174"/>
            <a:ext cx="632908" cy="3213540"/>
            <a:chOff x="1078627" y="-2390593"/>
            <a:chExt cx="705201" cy="3526005"/>
          </a:xfrm>
        </p:grpSpPr>
        <p:sp>
          <p:nvSpPr>
            <p:cNvPr id="12" name="Rectangle 11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55888" y="1561000"/>
            <a:ext cx="632908" cy="3213540"/>
            <a:chOff x="1078627" y="-2390593"/>
            <a:chExt cx="705201" cy="3526005"/>
          </a:xfrm>
        </p:grpSpPr>
        <p:sp>
          <p:nvSpPr>
            <p:cNvPr id="18" name="Rectangle 17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24207" y="1588836"/>
            <a:ext cx="632908" cy="3213540"/>
            <a:chOff x="1078627" y="-2390593"/>
            <a:chExt cx="705201" cy="3526005"/>
          </a:xfrm>
        </p:grpSpPr>
        <p:sp>
          <p:nvSpPr>
            <p:cNvPr id="24" name="Rectangle 23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17672" y="2227882"/>
            <a:ext cx="632908" cy="2570832"/>
            <a:chOff x="1078627" y="-2390593"/>
            <a:chExt cx="705201" cy="2820804"/>
          </a:xfrm>
        </p:grpSpPr>
        <p:sp>
          <p:nvSpPr>
            <p:cNvPr id="30" name="Rectangle 29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5" name="Right Brace 34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e 35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0558" y="6148815"/>
            <a:ext cx="8251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Then let’s sort them by the median</a:t>
            </a:r>
          </a:p>
        </p:txBody>
      </p:sp>
    </p:spTree>
    <p:extLst>
      <p:ext uri="{BB962C8B-B14F-4D97-AF65-F5344CB8AC3E}">
        <p14:creationId xmlns:p14="http://schemas.microsoft.com/office/powerpoint/2010/main" val="7852577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108750" y="1561000"/>
            <a:ext cx="632908" cy="3213540"/>
            <a:chOff x="1078627" y="-2390593"/>
            <a:chExt cx="705201" cy="3526005"/>
          </a:xfrm>
        </p:grpSpPr>
        <p:sp>
          <p:nvSpPr>
            <p:cNvPr id="5" name="Rectangle 4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67171" y="1585174"/>
            <a:ext cx="632908" cy="3213540"/>
            <a:chOff x="1078627" y="-2390593"/>
            <a:chExt cx="705201" cy="3526005"/>
          </a:xfrm>
        </p:grpSpPr>
        <p:sp>
          <p:nvSpPr>
            <p:cNvPr id="11" name="Rectangle 10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755888" y="1561000"/>
            <a:ext cx="632908" cy="3213540"/>
            <a:chOff x="1078627" y="-2390593"/>
            <a:chExt cx="705201" cy="3526005"/>
          </a:xfrm>
        </p:grpSpPr>
        <p:sp>
          <p:nvSpPr>
            <p:cNvPr id="17" name="Rectangle 16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24207" y="1588836"/>
            <a:ext cx="632908" cy="3213540"/>
            <a:chOff x="1078627" y="-2390593"/>
            <a:chExt cx="705201" cy="3526005"/>
          </a:xfrm>
        </p:grpSpPr>
        <p:sp>
          <p:nvSpPr>
            <p:cNvPr id="23" name="Rectangle 22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417672" y="2227882"/>
            <a:ext cx="632908" cy="2570832"/>
            <a:chOff x="1078627" y="-2390593"/>
            <a:chExt cx="705201" cy="2820804"/>
          </a:xfrm>
        </p:grpSpPr>
        <p:sp>
          <p:nvSpPr>
            <p:cNvPr id="29" name="Rectangle 28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1486" y="6131096"/>
            <a:ext cx="791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median of the medians is 7.  That’s our pivot!</a:t>
            </a:r>
          </a:p>
        </p:txBody>
      </p:sp>
    </p:spTree>
    <p:extLst>
      <p:ext uri="{BB962C8B-B14F-4D97-AF65-F5344CB8AC3E}">
        <p14:creationId xmlns:p14="http://schemas.microsoft.com/office/powerpoint/2010/main" val="3044233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108750" y="1561000"/>
            <a:ext cx="632908" cy="3213540"/>
            <a:chOff x="1078627" y="-2390593"/>
            <a:chExt cx="705201" cy="3526005"/>
          </a:xfrm>
        </p:grpSpPr>
        <p:sp>
          <p:nvSpPr>
            <p:cNvPr id="5" name="Rectangle 4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67171" y="1585174"/>
            <a:ext cx="632908" cy="3213540"/>
            <a:chOff x="1078627" y="-2390593"/>
            <a:chExt cx="705201" cy="3526005"/>
          </a:xfrm>
        </p:grpSpPr>
        <p:sp>
          <p:nvSpPr>
            <p:cNvPr id="11" name="Rectangle 10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18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35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755888" y="1561000"/>
            <a:ext cx="632908" cy="3213540"/>
            <a:chOff x="1078627" y="-2390593"/>
            <a:chExt cx="705201" cy="3526005"/>
          </a:xfrm>
        </p:grpSpPr>
        <p:sp>
          <p:nvSpPr>
            <p:cNvPr id="17" name="Rectangle 16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12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24207" y="1588836"/>
            <a:ext cx="632908" cy="3213540"/>
            <a:chOff x="1078627" y="-2390593"/>
            <a:chExt cx="705201" cy="3526005"/>
          </a:xfrm>
        </p:grpSpPr>
        <p:sp>
          <p:nvSpPr>
            <p:cNvPr id="23" name="Rectangle 22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78627" y="43021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70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417672" y="2227882"/>
            <a:ext cx="632908" cy="2570832"/>
            <a:chOff x="1078627" y="-2390593"/>
            <a:chExt cx="705201" cy="2820804"/>
          </a:xfrm>
        </p:grpSpPr>
        <p:sp>
          <p:nvSpPr>
            <p:cNvPr id="29" name="Rectangle 28"/>
            <p:cNvSpPr/>
            <p:nvPr/>
          </p:nvSpPr>
          <p:spPr>
            <a:xfrm>
              <a:off x="1078627" y="-2390593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78627" y="-1685392"/>
              <a:ext cx="705201" cy="70520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22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78627" y="-980191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17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78627" y="-274990"/>
              <a:ext cx="705201" cy="705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22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1486" y="6131096"/>
            <a:ext cx="791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elements are SMALLER than the pivot?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50580" y="47083"/>
            <a:ext cx="406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7400"/>
                </a:solidFill>
              </a:rPr>
              <a:t>We will show that lots of elements are smaller than the pivot, hence not too many are larger than the pivot.</a:t>
            </a:r>
          </a:p>
        </p:txBody>
      </p:sp>
    </p:spTree>
    <p:extLst>
      <p:ext uri="{BB962C8B-B14F-4D97-AF65-F5344CB8AC3E}">
        <p14:creationId xmlns:p14="http://schemas.microsoft.com/office/powerpoint/2010/main" val="144236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108750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6108750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8750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08750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6108750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67171" y="158517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67171" y="222788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67171" y="2870590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67171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67171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55888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55888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55888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55888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55888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24207" y="1588836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4207" y="223154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24207" y="287425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24207" y="351696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4207" y="415966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17672" y="222788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17672" y="2870590"/>
            <a:ext cx="632908" cy="6427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417672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417672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510131" y="554263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1486" y="6131096"/>
            <a:ext cx="7917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At least these ones: everything above and to the left.</a:t>
            </a:r>
          </a:p>
        </p:txBody>
      </p:sp>
    </p:spTree>
    <p:extLst>
      <p:ext uri="{BB962C8B-B14F-4D97-AF65-F5344CB8AC3E}">
        <p14:creationId xmlns:p14="http://schemas.microsoft.com/office/powerpoint/2010/main" val="9269324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108750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6108750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8750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08750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6108750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67171" y="158517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67171" y="222788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67171" y="2870590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67171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67171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55888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55888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55888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55888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55888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24207" y="1588836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4207" y="223154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24207" y="287425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24207" y="351696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4207" y="415966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17672" y="222788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17672" y="2870590"/>
            <a:ext cx="632908" cy="6427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417672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417672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1130892"/>
            <a:ext cx="642938" cy="8253815"/>
          </a:xfrm>
          <a:prstGeom prst="rightBrace">
            <a:avLst>
              <a:gd name="adj1" fmla="val 8333"/>
              <a:gd name="adj2" fmla="val 2628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446584" y="5482390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55033" y="5521170"/>
                <a:ext cx="8706001" cy="1168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How many of those are there?</a:t>
                </a:r>
              </a:p>
              <a:p>
                <a:r>
                  <a:rPr lang="en-US" sz="2800" b="0" dirty="0"/>
                  <a:t>                             at least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3⋅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−2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33" y="5521170"/>
                <a:ext cx="8706001" cy="1168077"/>
              </a:xfrm>
              <a:prstGeom prst="rect">
                <a:avLst/>
              </a:prstGeom>
              <a:blipFill rotWithShape="0">
                <a:blip r:embed="rId2"/>
                <a:stretch>
                  <a:fillRect l="-1400" t="-5236" b="-5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200369" y="317816"/>
                <a:ext cx="2997774" cy="1060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3⋅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of these, but then one of them could have been the “leftovers” group.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369" y="317816"/>
                <a:ext cx="2997774" cy="1060868"/>
              </a:xfrm>
              <a:prstGeom prst="rect">
                <a:avLst/>
              </a:prstGeom>
              <a:blipFill rotWithShape="0">
                <a:blip r:embed="rId3"/>
                <a:stretch>
                  <a:fillRect l="-1626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>
            <a:stCxn id="3" idx="1"/>
          </p:cNvCxnSpPr>
          <p:nvPr/>
        </p:nvCxnSpPr>
        <p:spPr>
          <a:xfrm flipH="1">
            <a:off x="1614713" y="848250"/>
            <a:ext cx="3585656" cy="6175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" idx="1"/>
          </p:cNvCxnSpPr>
          <p:nvPr/>
        </p:nvCxnSpPr>
        <p:spPr>
          <a:xfrm flipH="1">
            <a:off x="3157677" y="848250"/>
            <a:ext cx="2042692" cy="6490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78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0848"/>
          </a:xfrm>
        </p:spPr>
        <p:txBody>
          <a:bodyPr/>
          <a:lstStyle/>
          <a:p>
            <a:r>
              <a:rPr lang="en-US" dirty="0"/>
              <a:t>Proof by picture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108750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6108750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Rectangle 6"/>
          <p:cNvSpPr/>
          <p:nvPr/>
        </p:nvSpPr>
        <p:spPr>
          <a:xfrm>
            <a:off x="6108750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Rectangle 7"/>
          <p:cNvSpPr/>
          <p:nvPr/>
        </p:nvSpPr>
        <p:spPr>
          <a:xfrm>
            <a:off x="6108750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9" name="Rectangle 8"/>
          <p:cNvSpPr/>
          <p:nvPr/>
        </p:nvSpPr>
        <p:spPr>
          <a:xfrm>
            <a:off x="6108750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67171" y="158517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67171" y="222788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67171" y="2870590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67171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67171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55888" y="156100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55888" y="220370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55888" y="2846416"/>
            <a:ext cx="632908" cy="6427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55888" y="3489124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755888" y="413183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24207" y="1588836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4207" y="2231544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24207" y="2874252"/>
            <a:ext cx="632908" cy="642708"/>
          </a:xfrm>
          <a:prstGeom prst="rect">
            <a:avLst/>
          </a:prstGeom>
          <a:pattFill prst="wdDnDiag">
            <a:fgClr>
              <a:schemeClr val="accent5">
                <a:lumMod val="20000"/>
                <a:lumOff val="80000"/>
              </a:schemeClr>
            </a:fgClr>
            <a:bgClr>
              <a:schemeClr val="bg1"/>
            </a:bgClr>
          </a:pattFill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24207" y="3516960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24207" y="415966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17672" y="2227882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17672" y="2870590"/>
            <a:ext cx="632908" cy="6427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417672" y="3513298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417672" y="4156006"/>
            <a:ext cx="632908" cy="6427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68977" y="2936809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Right Brace 33"/>
          <p:cNvSpPr/>
          <p:nvPr/>
        </p:nvSpPr>
        <p:spPr>
          <a:xfrm rot="5400000">
            <a:off x="4412657" y="867888"/>
            <a:ext cx="642938" cy="8253815"/>
          </a:xfrm>
          <a:prstGeom prst="rightBrace">
            <a:avLst>
              <a:gd name="adj1" fmla="val 8333"/>
              <a:gd name="adj2" fmla="val 26285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/>
          <p:cNvSpPr/>
          <p:nvPr/>
        </p:nvSpPr>
        <p:spPr>
          <a:xfrm>
            <a:off x="257179" y="1585174"/>
            <a:ext cx="446759" cy="3213540"/>
          </a:xfrm>
          <a:prstGeom prst="leftBrac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741658" y="5057365"/>
            <a:ext cx="69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55033" y="5441422"/>
                <a:ext cx="8706001" cy="1332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So how many are LARGER than the pivot?  At most…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charset="0"/>
                        </a:rPr>
                        <m:t> −1 −3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−2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7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33" y="5441422"/>
                <a:ext cx="8706001" cy="1332673"/>
              </a:xfrm>
              <a:prstGeom prst="rect">
                <a:avLst/>
              </a:prstGeom>
              <a:blipFill>
                <a:blip r:embed="rId2"/>
                <a:stretch>
                  <a:fillRect l="-1458" t="-3774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755888" y="5930338"/>
                <a:ext cx="1475870" cy="84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4"/>
                    </a:solidFill>
                  </a:rPr>
                  <a:t>Remember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888" y="5930338"/>
                <a:ext cx="1475870" cy="843757"/>
              </a:xfrm>
              <a:prstGeom prst="rect">
                <a:avLst/>
              </a:prstGeom>
              <a:blipFill>
                <a:blip r:embed="rId3"/>
                <a:stretch>
                  <a:fillRect l="-3419" t="-2985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57179" y="6129338"/>
            <a:ext cx="1399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(derivation on board)</a:t>
            </a:r>
          </a:p>
        </p:txBody>
      </p:sp>
    </p:spTree>
    <p:extLst>
      <p:ext uri="{BB962C8B-B14F-4D97-AF65-F5344CB8AC3E}">
        <p14:creationId xmlns:p14="http://schemas.microsoft.com/office/powerpoint/2010/main" val="4206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was one part of the 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Lemma: </a:t>
                </a:r>
                <a:r>
                  <a:rPr lang="en-US" dirty="0"/>
                  <a:t>If L and R are as in the algorithm SELECT given above,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d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7</m:t>
                          </m:r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10</m:t>
                          </m:r>
                        </m:den>
                      </m:f>
                      <m:r>
                        <a:rPr lang="en-US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</a:rPr>
                        <m:t>+5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8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495300" y="5289551"/>
            <a:ext cx="8491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other part is exactly the same.</a:t>
            </a:r>
          </a:p>
        </p:txBody>
      </p:sp>
      <p:sp>
        <p:nvSpPr>
          <p:cNvPr id="5" name="Oval 4"/>
          <p:cNvSpPr/>
          <p:nvPr/>
        </p:nvSpPr>
        <p:spPr>
          <a:xfrm>
            <a:off x="2707482" y="3500438"/>
            <a:ext cx="4029075" cy="1457325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6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The outline of the algorithm.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accent4"/>
                </a:solidFill>
              </a:rPr>
              <a:t>How to pick the pivot.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(If time) Proof of that Lemma.</a:t>
            </a:r>
          </a:p>
        </p:txBody>
      </p:sp>
      <p:sp>
        <p:nvSpPr>
          <p:cNvPr id="4" name="Down Arrow 3"/>
          <p:cNvSpPr/>
          <p:nvPr/>
        </p:nvSpPr>
        <p:spPr>
          <a:xfrm rot="5400000">
            <a:off x="2378114" y="5313290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80E97A-D01D-A44A-ADBA-31970C9DA228}"/>
              </a:ext>
            </a:extLst>
          </p:cNvPr>
          <p:cNvSpPr txBox="1">
            <a:spLocks/>
          </p:cNvSpPr>
          <p:nvPr/>
        </p:nvSpPr>
        <p:spPr>
          <a:xfrm>
            <a:off x="628650" y="520301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2868085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3599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2810"/>
            <a:ext cx="8143874" cy="4351338"/>
          </a:xfrm>
        </p:spPr>
        <p:txBody>
          <a:bodyPr>
            <a:normAutofit/>
          </a:bodyPr>
          <a:lstStyle/>
          <a:p>
            <a:r>
              <a:rPr lang="en-US" dirty="0"/>
              <a:t>Substitution method can work when the master theorem doesn’t.</a:t>
            </a:r>
          </a:p>
          <a:p>
            <a:pPr lvl="1"/>
            <a:endParaRPr lang="en-US" dirty="0"/>
          </a:p>
          <a:p>
            <a:r>
              <a:rPr lang="en-US" dirty="0"/>
              <a:t>One place we needed it was for SELECT.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Which we can do in time O(n)!</a:t>
            </a:r>
          </a:p>
        </p:txBody>
      </p:sp>
    </p:spTree>
    <p:extLst>
      <p:ext uri="{BB962C8B-B14F-4D97-AF65-F5344CB8AC3E}">
        <p14:creationId xmlns:p14="http://schemas.microsoft.com/office/powerpoint/2010/main" val="153385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92174"/>
          </a:xfrm>
        </p:spPr>
        <p:txBody>
          <a:bodyPr/>
          <a:lstStyle/>
          <a:p>
            <a:r>
              <a:rPr lang="en-US"/>
              <a:t>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57301"/>
            <a:ext cx="7886700" cy="1450975"/>
          </a:xfrm>
        </p:spPr>
        <p:txBody>
          <a:bodyPr/>
          <a:lstStyle/>
          <a:p>
            <a:r>
              <a:rPr lang="en-US" dirty="0"/>
              <a:t>Randomized algorithms and </a:t>
            </a:r>
            <a:r>
              <a:rPr lang="en-US" dirty="0" err="1"/>
              <a:t>QuickSort</a:t>
            </a:r>
            <a:r>
              <a:rPr lang="en-US" dirty="0"/>
              <a:t>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8650" y="2149475"/>
            <a:ext cx="7886700" cy="892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7400"/>
                </a:solidFill>
              </a:rPr>
              <a:t>BEFORE</a:t>
            </a:r>
            <a:r>
              <a:rPr lang="en-US" dirty="0"/>
              <a:t> next time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17550" y="3041649"/>
            <a:ext cx="8426450" cy="3058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Happy MLK Day!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No class Monday!</a:t>
            </a:r>
          </a:p>
          <a:p>
            <a:r>
              <a:rPr lang="en-US" dirty="0"/>
              <a:t>Pre-Lecture Exercise 5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Remember probability theory?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pre-lecture exercise will jog your memory.</a:t>
            </a:r>
          </a:p>
        </p:txBody>
      </p:sp>
    </p:spTree>
    <p:extLst>
      <p:ext uri="{BB962C8B-B14F-4D97-AF65-F5344CB8AC3E}">
        <p14:creationId xmlns:p14="http://schemas.microsoft.com/office/powerpoint/2010/main" val="27504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CEC8C-2413-5046-9157-18B760D6D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Substitution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E995D-8FAF-914F-9F64-9278A60D8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428853" cy="4351338"/>
          </a:xfrm>
        </p:spPr>
        <p:txBody>
          <a:bodyPr/>
          <a:lstStyle/>
          <a:p>
            <a:r>
              <a:rPr lang="en-US" dirty="0"/>
              <a:t>Step 1: Guess what the answer is.</a:t>
            </a:r>
          </a:p>
          <a:p>
            <a:r>
              <a:rPr lang="en-US" dirty="0"/>
              <a:t>Step 2: Prove by induction that your guess is correct.</a:t>
            </a:r>
          </a:p>
          <a:p>
            <a:r>
              <a:rPr lang="en-US" dirty="0"/>
              <a:t>Step 3: Profit.</a:t>
            </a:r>
          </a:p>
        </p:txBody>
      </p:sp>
    </p:spTree>
    <p:extLst>
      <p:ext uri="{BB962C8B-B14F-4D97-AF65-F5344CB8AC3E}">
        <p14:creationId xmlns:p14="http://schemas.microsoft.com/office/powerpoint/2010/main" val="2621846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More practice with the Substitution Method.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k-SELECT 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of the Substitution Method.</a:t>
            </a:r>
          </a:p>
        </p:txBody>
      </p:sp>
      <p:sp>
        <p:nvSpPr>
          <p:cNvPr id="4" name="Down Arrow 3"/>
          <p:cNvSpPr/>
          <p:nvPr/>
        </p:nvSpPr>
        <p:spPr>
          <a:xfrm rot="3225931">
            <a:off x="7692193" y="975207"/>
            <a:ext cx="698270" cy="1030779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 fun recurrence relation</a:t>
            </a:r>
            <a:endParaRPr lang="en-US" sz="6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75007"/>
                <a:ext cx="78867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5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7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&gt;10.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Base case: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charset="0"/>
                      </a:rPr>
                      <m:t>when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1≤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≤10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75007"/>
                <a:ext cx="7886700" cy="4351338"/>
              </a:xfrm>
              <a:blipFill>
                <a:blip r:embed="rId2"/>
                <a:stretch>
                  <a:fillRect l="-1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1893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8712</TotalTime>
  <Words>4919</Words>
  <Application>Microsoft Macintosh PowerPoint</Application>
  <PresentationFormat>On-screen Show (4:3)</PresentationFormat>
  <Paragraphs>923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2" baseType="lpstr">
      <vt:lpstr>Arial</vt:lpstr>
      <vt:lpstr>Athelas</vt:lpstr>
      <vt:lpstr>Bernard MT Condensed</vt:lpstr>
      <vt:lpstr>Britannic Bold</vt:lpstr>
      <vt:lpstr>Calibri</vt:lpstr>
      <vt:lpstr>Calibri Light</vt:lpstr>
      <vt:lpstr>Cambria Math</vt:lpstr>
      <vt:lpstr>Courier</vt:lpstr>
      <vt:lpstr>Mangal</vt:lpstr>
      <vt:lpstr>Noteworthy Light</vt:lpstr>
      <vt:lpstr>Segoe Print</vt:lpstr>
      <vt:lpstr>Wingdings</vt:lpstr>
      <vt:lpstr>Office Theme</vt:lpstr>
      <vt:lpstr>Lecture 4</vt:lpstr>
      <vt:lpstr>Announcements!</vt:lpstr>
      <vt:lpstr>Sections!</vt:lpstr>
      <vt:lpstr>Piazza Heroes!</vt:lpstr>
      <vt:lpstr>Last Time:  Solving Recurrence Relations</vt:lpstr>
      <vt:lpstr>The Master Theorem</vt:lpstr>
      <vt:lpstr>The Substitution Method</vt:lpstr>
      <vt:lpstr>The plan for today</vt:lpstr>
      <vt:lpstr>A fun recurrence relation</vt:lpstr>
      <vt:lpstr>The Substitution Method</vt:lpstr>
      <vt:lpstr>Step 1: guess the answer </vt:lpstr>
      <vt:lpstr>Step 2: prove our guess is right</vt:lpstr>
      <vt:lpstr>Step 3: Profit</vt:lpstr>
      <vt:lpstr>Step 3: Profit</vt:lpstr>
      <vt:lpstr>What have we learned?</vt:lpstr>
      <vt:lpstr>The Plan</vt:lpstr>
      <vt:lpstr>The k-SELECT problem from your pre-lecture exercise</vt:lpstr>
      <vt:lpstr>On your pre-lecture exercise… An O(nlog(n))-time algorithm</vt:lpstr>
      <vt:lpstr>Goal: An O(n)-time algorithm</vt:lpstr>
      <vt:lpstr>Also on your pre-lecture exercise How about SELECT(A,2)?</vt:lpstr>
      <vt:lpstr>SELECT(A, n/2) aka MEDIAN(A)?</vt:lpstr>
      <vt:lpstr>The Plan</vt:lpstr>
      <vt:lpstr>Idea: divide and conquer!</vt:lpstr>
      <vt:lpstr>Idea: divide and conquer!</vt:lpstr>
      <vt:lpstr>Idea continued…</vt:lpstr>
      <vt:lpstr>Pseudocode</vt:lpstr>
      <vt:lpstr>Let’s make sure it works</vt:lpstr>
      <vt:lpstr>Now we should be convinced</vt:lpstr>
      <vt:lpstr>What is the running time? Assuming we pick the pivot in time O(n)…</vt:lpstr>
      <vt:lpstr>The ideal pivot</vt:lpstr>
      <vt:lpstr>The ideal pivot</vt:lpstr>
      <vt:lpstr>The worst pivot</vt:lpstr>
      <vt:lpstr>The distinction matters!</vt:lpstr>
      <vt:lpstr>How do we pick a good pivot?</vt:lpstr>
      <vt:lpstr>How do we pick a good pivot?</vt:lpstr>
      <vt:lpstr>The Plan</vt:lpstr>
      <vt:lpstr>Approach</vt:lpstr>
      <vt:lpstr>How do we pick our ideal pivot?</vt:lpstr>
      <vt:lpstr>How about a good enough pivot?</vt:lpstr>
      <vt:lpstr>A good enough pivot</vt:lpstr>
      <vt:lpstr>A good enough pivot</vt:lpstr>
      <vt:lpstr>Goal</vt:lpstr>
      <vt:lpstr>Another divide-and-conquer alg!</vt:lpstr>
      <vt:lpstr>How to pick the pivot </vt:lpstr>
      <vt:lpstr>CLAIM: this works divides the array approximately in half</vt:lpstr>
      <vt:lpstr>CLAIM: this works divides the array approximately in half</vt:lpstr>
      <vt:lpstr>Sanity Check |L|≤7n/10+5 and |R|≤7n/10+5</vt:lpstr>
      <vt:lpstr>How about the running time?</vt:lpstr>
      <vt:lpstr>Pseudocode</vt:lpstr>
      <vt:lpstr>How about the running time?</vt:lpstr>
      <vt:lpstr>The Plan</vt:lpstr>
      <vt:lpstr>This sounds like a job for…</vt:lpstr>
      <vt:lpstr>Recap of approach</vt:lpstr>
      <vt:lpstr>In practice?</vt:lpstr>
      <vt:lpstr>What have we learned? Pending the Lemma</vt:lpstr>
      <vt:lpstr>The Plan</vt:lpstr>
      <vt:lpstr>If time, back to the Lemma</vt:lpstr>
      <vt:lpstr>Proof by picture</vt:lpstr>
      <vt:lpstr>Proof by picture </vt:lpstr>
      <vt:lpstr>Proof by picture </vt:lpstr>
      <vt:lpstr>Proof by picture </vt:lpstr>
      <vt:lpstr>Proof by picture </vt:lpstr>
      <vt:lpstr>Proof by picture</vt:lpstr>
      <vt:lpstr>Proof by picture</vt:lpstr>
      <vt:lpstr>Proof by picture</vt:lpstr>
      <vt:lpstr>That was one part of the lemma</vt:lpstr>
      <vt:lpstr>The Plan</vt:lpstr>
      <vt:lpstr>Recap</vt:lpstr>
      <vt:lpstr>Next time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3: Selection and Median </dc:title>
  <dc:creator>Mary Katherine Wootters</dc:creator>
  <cp:lastModifiedBy>Microsoft Office User</cp:lastModifiedBy>
  <cp:revision>145</cp:revision>
  <cp:lastPrinted>2019-01-17T16:59:12Z</cp:lastPrinted>
  <dcterms:created xsi:type="dcterms:W3CDTF">2017-04-11T15:29:54Z</dcterms:created>
  <dcterms:modified xsi:type="dcterms:W3CDTF">2019-01-23T23:04:48Z</dcterms:modified>
</cp:coreProperties>
</file>